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22"/>
  </p:notesMasterIdLst>
  <p:sldIdLst>
    <p:sldId id="257" r:id="rId3"/>
    <p:sldId id="258" r:id="rId4"/>
    <p:sldId id="262" r:id="rId5"/>
    <p:sldId id="263" r:id="rId6"/>
    <p:sldId id="259" r:id="rId7"/>
    <p:sldId id="260" r:id="rId8"/>
    <p:sldId id="271" r:id="rId9"/>
    <p:sldId id="266" r:id="rId10"/>
    <p:sldId id="267" r:id="rId11"/>
    <p:sldId id="268" r:id="rId12"/>
    <p:sldId id="269" r:id="rId13"/>
    <p:sldId id="270" r:id="rId14"/>
    <p:sldId id="273" r:id="rId15"/>
    <p:sldId id="274" r:id="rId16"/>
    <p:sldId id="275" r:id="rId17"/>
    <p:sldId id="276" r:id="rId18"/>
    <p:sldId id="280" r:id="rId19"/>
    <p:sldId id="278" r:id="rId20"/>
    <p:sldId id="279" r:id="rId21"/>
  </p:sldIdLst>
  <p:sldSz cx="9144000" cy="6858000" type="screen4x3"/>
  <p:notesSz cx="7010400" cy="9296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Archivos%20de%20trabajo\Chapingo%2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761560822286067E-2"/>
          <c:y val="3.6987829309525384E-2"/>
          <c:w val="0.91613376697197313"/>
          <c:h val="0.8895052912121959"/>
        </c:manualLayout>
      </c:layout>
      <c:lineChart>
        <c:grouping val="standard"/>
        <c:varyColors val="0"/>
        <c:ser>
          <c:idx val="1"/>
          <c:order val="0"/>
          <c:tx>
            <c:strRef>
              <c:f>Hoja1!$C$2</c:f>
              <c:strCache>
                <c:ptCount val="1"/>
                <c:pt idx="0">
                  <c:v>COSTO FIJO</c:v>
                </c:pt>
              </c:strCache>
            </c:strRef>
          </c:tx>
          <c:marker>
            <c:symbol val="none"/>
          </c:marker>
          <c:cat>
            <c:numRef>
              <c:f>Hoja1!$D$3:$D$13</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cat>
          <c:val>
            <c:numRef>
              <c:f>Hoja1!$C$3:$C$13</c:f>
              <c:numCache>
                <c:formatCode>General</c:formatCode>
                <c:ptCount val="11"/>
                <c:pt idx="0">
                  <c:v>5</c:v>
                </c:pt>
                <c:pt idx="1">
                  <c:v>5</c:v>
                </c:pt>
                <c:pt idx="2">
                  <c:v>5</c:v>
                </c:pt>
                <c:pt idx="3">
                  <c:v>5</c:v>
                </c:pt>
                <c:pt idx="4">
                  <c:v>5</c:v>
                </c:pt>
                <c:pt idx="5">
                  <c:v>5</c:v>
                </c:pt>
                <c:pt idx="6">
                  <c:v>5</c:v>
                </c:pt>
                <c:pt idx="7">
                  <c:v>5</c:v>
                </c:pt>
                <c:pt idx="8">
                  <c:v>5</c:v>
                </c:pt>
                <c:pt idx="9">
                  <c:v>5</c:v>
                </c:pt>
                <c:pt idx="10">
                  <c:v>5</c:v>
                </c:pt>
              </c:numCache>
            </c:numRef>
          </c:val>
          <c:smooth val="0"/>
        </c:ser>
        <c:ser>
          <c:idx val="2"/>
          <c:order val="1"/>
          <c:tx>
            <c:strRef>
              <c:f>Hoja1!$D$2</c:f>
              <c:strCache>
                <c:ptCount val="1"/>
                <c:pt idx="0">
                  <c:v>MI</c:v>
                </c:pt>
              </c:strCache>
            </c:strRef>
          </c:tx>
          <c:spPr>
            <a:ln>
              <a:solidFill>
                <a:srgbClr val="FF0000"/>
              </a:solidFill>
            </a:ln>
            <a:effectLst>
              <a:outerShdw blurRad="50800" dist="38100" dir="8100000" algn="tr" rotWithShape="0">
                <a:prstClr val="black">
                  <a:alpha val="40000"/>
                </a:prstClr>
              </a:outerShdw>
            </a:effectLst>
          </c:spPr>
          <c:marker>
            <c:symbol val="none"/>
          </c:marker>
          <c:cat>
            <c:numRef>
              <c:f>Hoja1!$D$3:$D$13</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cat>
          <c:val>
            <c:numRef>
              <c:f>Hoja1!$D$3:$D$13</c:f>
              <c:numCache>
                <c:formatCode>General</c:formatCode>
                <c:ptCount val="11"/>
                <c:pt idx="0">
                  <c:v>0</c:v>
                </c:pt>
                <c:pt idx="1">
                  <c:v>1</c:v>
                </c:pt>
                <c:pt idx="2">
                  <c:v>2</c:v>
                </c:pt>
                <c:pt idx="3">
                  <c:v>3</c:v>
                </c:pt>
                <c:pt idx="4">
                  <c:v>4</c:v>
                </c:pt>
                <c:pt idx="5">
                  <c:v>5</c:v>
                </c:pt>
                <c:pt idx="6">
                  <c:v>6</c:v>
                </c:pt>
                <c:pt idx="7">
                  <c:v>7</c:v>
                </c:pt>
                <c:pt idx="8">
                  <c:v>8</c:v>
                </c:pt>
                <c:pt idx="9">
                  <c:v>9</c:v>
                </c:pt>
                <c:pt idx="10">
                  <c:v>10</c:v>
                </c:pt>
              </c:numCache>
            </c:numRef>
          </c:val>
          <c:smooth val="0"/>
        </c:ser>
        <c:dLbls>
          <c:showLegendKey val="0"/>
          <c:showVal val="0"/>
          <c:showCatName val="0"/>
          <c:showSerName val="0"/>
          <c:showPercent val="0"/>
          <c:showBubbleSize val="0"/>
        </c:dLbls>
        <c:smooth val="0"/>
        <c:axId val="257678880"/>
        <c:axId val="257679440"/>
      </c:lineChart>
      <c:catAx>
        <c:axId val="257678880"/>
        <c:scaling>
          <c:orientation val="minMax"/>
        </c:scaling>
        <c:delete val="0"/>
        <c:axPos val="b"/>
        <c:majorGridlines>
          <c:spPr>
            <a:ln>
              <a:solidFill>
                <a:srgbClr val="000000">
                  <a:tint val="75000"/>
                  <a:shade val="95000"/>
                  <a:satMod val="105000"/>
                </a:srgbClr>
              </a:solidFill>
            </a:ln>
          </c:spPr>
        </c:majorGridlines>
        <c:numFmt formatCode="General" sourceLinked="1"/>
        <c:majorTickMark val="out"/>
        <c:minorTickMark val="none"/>
        <c:tickLblPos val="nextTo"/>
        <c:spPr>
          <a:ln w="25400">
            <a:solidFill>
              <a:schemeClr val="tx1"/>
            </a:solidFill>
            <a:tailEnd type="triangle"/>
          </a:ln>
        </c:spPr>
        <c:txPr>
          <a:bodyPr/>
          <a:lstStyle/>
          <a:p>
            <a:pPr>
              <a:defRPr b="1">
                <a:solidFill>
                  <a:schemeClr val="bg1"/>
                </a:solidFill>
              </a:defRPr>
            </a:pPr>
            <a:endParaRPr lang="es-MX"/>
          </a:p>
        </c:txPr>
        <c:crossAx val="257679440"/>
        <c:crosses val="autoZero"/>
        <c:auto val="1"/>
        <c:lblAlgn val="ctr"/>
        <c:lblOffset val="100"/>
        <c:noMultiLvlLbl val="0"/>
      </c:catAx>
      <c:valAx>
        <c:axId val="257679440"/>
        <c:scaling>
          <c:orientation val="minMax"/>
        </c:scaling>
        <c:delete val="0"/>
        <c:axPos val="l"/>
        <c:majorGridlines>
          <c:spPr>
            <a:ln>
              <a:solidFill>
                <a:schemeClr val="bg1"/>
              </a:solidFill>
            </a:ln>
          </c:spPr>
        </c:majorGridlines>
        <c:numFmt formatCode="General" sourceLinked="1"/>
        <c:majorTickMark val="out"/>
        <c:minorTickMark val="none"/>
        <c:tickLblPos val="nextTo"/>
        <c:spPr>
          <a:ln w="25400">
            <a:solidFill>
              <a:schemeClr val="tx1"/>
            </a:solidFill>
            <a:tailEnd type="triangle"/>
          </a:ln>
        </c:spPr>
        <c:txPr>
          <a:bodyPr/>
          <a:lstStyle/>
          <a:p>
            <a:pPr>
              <a:defRPr b="1"/>
            </a:pPr>
            <a:endParaRPr lang="es-MX"/>
          </a:p>
        </c:txPr>
        <c:crossAx val="257678880"/>
        <c:crosses val="autoZero"/>
        <c:crossBetween val="midCat"/>
      </c:valAx>
      <c:spPr>
        <a:ln w="6350">
          <a:solidFill>
            <a:schemeClr val="tx1"/>
          </a:solidFill>
        </a:ln>
      </c:spPr>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s-MX"/>
          </a:p>
        </p:txBody>
      </p:sp>
      <p:sp>
        <p:nvSpPr>
          <p:cNvPr id="3" name="2 Marcador de fecha"/>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A08A87A-1CC1-4A63-A2A0-AF2B769136A7}" type="datetimeFigureOut">
              <a:rPr lang="es-MX" smtClean="0"/>
              <a:t>04/12/2013</a:t>
            </a:fld>
            <a:endParaRPr lang="es-MX"/>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s-MX"/>
          </a:p>
        </p:txBody>
      </p:sp>
      <p:sp>
        <p:nvSpPr>
          <p:cNvPr id="5" name="4 Marcador de notas"/>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AEEAF99-AA23-4DEC-BFB6-14967AF972F6}" type="slidenum">
              <a:rPr lang="es-MX" smtClean="0"/>
              <a:t>‹Nº›</a:t>
            </a:fld>
            <a:endParaRPr lang="es-MX"/>
          </a:p>
        </p:txBody>
      </p:sp>
    </p:spTree>
    <p:extLst>
      <p:ext uri="{BB962C8B-B14F-4D97-AF65-F5344CB8AC3E}">
        <p14:creationId xmlns:p14="http://schemas.microsoft.com/office/powerpoint/2010/main" val="19521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31"/>
          <p:cNvSpPr>
            <a:spLocks noGrp="1" noChangeArrowheads="1"/>
          </p:cNvSpPr>
          <p:nvPr>
            <p:ph type="sldNum" sz="quarter" idx="5"/>
          </p:nvPr>
        </p:nvSpPr>
        <p:spPr>
          <a:noFill/>
        </p:spPr>
        <p:txBody>
          <a:bodyPr/>
          <a:lstStyle/>
          <a:p>
            <a:fld id="{042406B8-4C16-40FA-B876-CCE2EB8D5D61}" type="slidenum">
              <a:rPr lang="es-ES_tradnl" smtClean="0">
                <a:solidFill>
                  <a:prstClr val="black"/>
                </a:solidFill>
              </a:rPr>
              <a:pPr/>
              <a:t>7</a:t>
            </a:fld>
            <a:endParaRPr lang="es-ES_tradnl" smtClean="0">
              <a:solidFill>
                <a:prstClr val="black"/>
              </a:solidFill>
            </a:endParaRPr>
          </a:p>
        </p:txBody>
      </p:sp>
      <p:sp>
        <p:nvSpPr>
          <p:cNvPr id="67587" name="Rectangle 2"/>
          <p:cNvSpPr>
            <a:spLocks noGrp="1" noRot="1" noChangeAspect="1" noChangeArrowheads="1" noTextEdit="1"/>
          </p:cNvSpPr>
          <p:nvPr>
            <p:ph type="sldImg"/>
          </p:nvPr>
        </p:nvSpPr>
        <p:spPr>
          <a:solidFill>
            <a:srgbClr val="FFFFFF"/>
          </a:solidFill>
          <a:ln/>
        </p:spPr>
      </p:sp>
      <p:sp>
        <p:nvSpPr>
          <p:cNvPr id="67588" name="Rectangle 3"/>
          <p:cNvSpPr>
            <a:spLocks noGrp="1" noChangeArrowheads="1"/>
          </p:cNvSpPr>
          <p:nvPr>
            <p:ph type="body" idx="1"/>
          </p:nvPr>
        </p:nvSpPr>
        <p:spPr>
          <a:solidFill>
            <a:srgbClr val="FFFFFF"/>
          </a:solidFill>
          <a:ln>
            <a:solidFill>
              <a:srgbClr val="000000"/>
            </a:solidFill>
          </a:ln>
        </p:spPr>
        <p:txBody>
          <a:bodyPr/>
          <a:lstStyle/>
          <a:p>
            <a:endParaRPr lang="es-ES" smtClean="0"/>
          </a:p>
        </p:txBody>
      </p:sp>
    </p:spTree>
    <p:extLst>
      <p:ext uri="{BB962C8B-B14F-4D97-AF65-F5344CB8AC3E}">
        <p14:creationId xmlns:p14="http://schemas.microsoft.com/office/powerpoint/2010/main" val="315070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BA67307-CF0A-41C9-A012-0A3CCFB136D1}" type="slidenum">
              <a:rPr lang="es-MX" smtClean="0">
                <a:solidFill>
                  <a:prstClr val="black"/>
                </a:solidFill>
              </a:rPr>
              <a:pPr/>
              <a:t>14</a:t>
            </a:fld>
            <a:endParaRPr lang="es-MX" dirty="0">
              <a:solidFill>
                <a:prstClr val="black"/>
              </a:solidFill>
            </a:endParaRPr>
          </a:p>
        </p:txBody>
      </p:sp>
    </p:spTree>
    <p:extLst>
      <p:ext uri="{BB962C8B-B14F-4D97-AF65-F5344CB8AC3E}">
        <p14:creationId xmlns:p14="http://schemas.microsoft.com/office/powerpoint/2010/main" val="1450175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1 Marcador de imagen de diapositiva"/>
          <p:cNvSpPr>
            <a:spLocks noGrp="1" noRot="1" noChangeAspect="1" noTextEdit="1"/>
          </p:cNvSpPr>
          <p:nvPr>
            <p:ph type="sldImg"/>
          </p:nvPr>
        </p:nvSpPr>
        <p:spPr>
          <a:ln/>
        </p:spPr>
      </p:sp>
      <p:sp>
        <p:nvSpPr>
          <p:cNvPr id="155651" name="2 Marcador de notas"/>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smtClean="0">
              <a:ea typeface="MS PGothic" pitchFamily="34" charset="-128"/>
            </a:endParaRPr>
          </a:p>
        </p:txBody>
      </p:sp>
      <p:sp>
        <p:nvSpPr>
          <p:cNvPr id="4" name="3 Marcador de número de diapositiva"/>
          <p:cNvSpPr>
            <a:spLocks noGrp="1"/>
          </p:cNvSpPr>
          <p:nvPr>
            <p:ph type="sldNum" sz="quarter" idx="5"/>
          </p:nvPr>
        </p:nvSpPr>
        <p:spPr/>
        <p:txBody>
          <a:bodyPr/>
          <a:lstStyle/>
          <a:p>
            <a:pPr>
              <a:defRPr/>
            </a:pPr>
            <a:fld id="{A48F464B-26F3-4DB3-80FD-9B4655DC72CC}" type="slidenum">
              <a:rPr lang="es-MX">
                <a:solidFill>
                  <a:prstClr val="black"/>
                </a:solidFill>
              </a:rPr>
              <a:pPr>
                <a:defRPr/>
              </a:pPr>
              <a:t>17</a:t>
            </a:fld>
            <a:endParaRPr lang="es-MX">
              <a:solidFill>
                <a:prstClr val="black"/>
              </a:solidFill>
            </a:endParaRPr>
          </a:p>
        </p:txBody>
      </p:sp>
    </p:spTree>
    <p:extLst>
      <p:ext uri="{BB962C8B-B14F-4D97-AF65-F5344CB8AC3E}">
        <p14:creationId xmlns:p14="http://schemas.microsoft.com/office/powerpoint/2010/main" val="2485478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BA67307-CF0A-41C9-A012-0A3CCFB136D1}" type="slidenum">
              <a:rPr lang="es-MX" smtClean="0">
                <a:solidFill>
                  <a:prstClr val="black"/>
                </a:solidFill>
              </a:rPr>
              <a:pPr/>
              <a:t>18</a:t>
            </a:fld>
            <a:endParaRPr lang="es-MX" dirty="0">
              <a:solidFill>
                <a:prstClr val="black"/>
              </a:solidFill>
            </a:endParaRPr>
          </a:p>
        </p:txBody>
      </p:sp>
    </p:spTree>
    <p:extLst>
      <p:ext uri="{BB962C8B-B14F-4D97-AF65-F5344CB8AC3E}">
        <p14:creationId xmlns:p14="http://schemas.microsoft.com/office/powerpoint/2010/main" val="1450175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21859"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_tradnl" smtClean="0"/>
          </a:p>
        </p:txBody>
      </p:sp>
      <p:sp>
        <p:nvSpPr>
          <p:cNvPr id="5124"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A026763-893D-459E-A488-3B3CD1443453}" type="slidenum">
              <a:rPr lang="es-ES" smtClean="0">
                <a:solidFill>
                  <a:prstClr val="black"/>
                </a:solidFill>
              </a:rPr>
              <a:pPr>
                <a:defRPr/>
              </a:pPr>
              <a:t>19</a:t>
            </a:fld>
            <a:endParaRPr lang="es-ES" smtClean="0">
              <a:solidFill>
                <a:prstClr val="black"/>
              </a:solidFill>
            </a:endParaRPr>
          </a:p>
        </p:txBody>
      </p:sp>
    </p:spTree>
    <p:extLst>
      <p:ext uri="{BB962C8B-B14F-4D97-AF65-F5344CB8AC3E}">
        <p14:creationId xmlns:p14="http://schemas.microsoft.com/office/powerpoint/2010/main" val="5027178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0" name="9 CuadroTexto"/>
          <p:cNvSpPr txBox="1"/>
          <p:nvPr userDrawn="1"/>
        </p:nvSpPr>
        <p:spPr>
          <a:xfrm>
            <a:off x="1" y="6516052"/>
            <a:ext cx="9143999" cy="369332"/>
          </a:xfrm>
          <a:prstGeom prst="rect">
            <a:avLst/>
          </a:prstGeom>
          <a:solidFill>
            <a:schemeClr val="bg1">
              <a:lumMod val="65000"/>
            </a:schemeClr>
          </a:solidFill>
        </p:spPr>
        <p:txBody>
          <a:bodyPr wrap="square" rtlCol="0">
            <a:spAutoFit/>
          </a:bodyPr>
          <a:lstStyle/>
          <a:p>
            <a:endParaRPr lang="es-MX" dirty="0">
              <a:solidFill>
                <a:prstClr val="black"/>
              </a:solidFill>
              <a:cs typeface="Arial" pitchFamily="34" charset="0"/>
            </a:endParaRPr>
          </a:p>
        </p:txBody>
      </p:sp>
      <p:pic>
        <p:nvPicPr>
          <p:cNvPr id="12" name="11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60232" y="30665"/>
            <a:ext cx="2483768" cy="701426"/>
          </a:xfrm>
          <a:prstGeom prst="rect">
            <a:avLst/>
          </a:prstGeom>
        </p:spPr>
      </p:pic>
    </p:spTree>
    <p:extLst>
      <p:ext uri="{BB962C8B-B14F-4D97-AF65-F5344CB8AC3E}">
        <p14:creationId xmlns:p14="http://schemas.microsoft.com/office/powerpoint/2010/main" val="3507519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9BC409-3510-448C-B414-6AF5C11017A3}"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4172173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F03905A-7CAB-4227-BDA1-91871DC88FDC}"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3082487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447284F-6B81-450E-9E55-340EF53AC481}"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1060028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DAFB907-FDDA-4866-857E-17C768D1F9E3}"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4255363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09CB813-C287-4603-B627-732370502AEF}"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4234436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E83D26D-A1F8-4E52-8E73-E2231CDBBC58}"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30969023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76BA27-DA08-48EF-9ED8-7F843CFE949A}"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1045931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DC7A3A9-38E6-40D4-9301-392CAFC303EE}"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4185500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05029FD-7ED1-46D5-AA2B-4DF2E9FAABB5}"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13651985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417462C-713C-4115-872A-413B1B685EE3}"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3319122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85800" y="6537325"/>
            <a:ext cx="1905000" cy="320675"/>
          </a:xfrm>
          <a:prstGeom prst="rect">
            <a:avLst/>
          </a:prstGeom>
          <a:ln/>
        </p:spPr>
        <p:txBody>
          <a:bodyPr/>
          <a:lstStyle>
            <a:lvl1pPr>
              <a:defRPr/>
            </a:lvl1pPr>
          </a:lstStyle>
          <a:p>
            <a:pPr>
              <a:defRPr/>
            </a:pPr>
            <a:fld id="{197F0115-2765-42A9-B886-42DC16900987}" type="datetime1">
              <a:rPr lang="es-ES">
                <a:solidFill>
                  <a:prstClr val="black"/>
                </a:solidFill>
                <a:cs typeface="Arial" pitchFamily="34" charset="0"/>
              </a:rPr>
              <a:pPr>
                <a:defRPr/>
              </a:pPr>
              <a:t>04/12/2013</a:t>
            </a:fld>
            <a:endParaRPr lang="en-US" dirty="0">
              <a:solidFill>
                <a:prstClr val="black"/>
              </a:solidFill>
              <a:cs typeface="Arial" pitchFamily="34" charset="0"/>
            </a:endParaRPr>
          </a:p>
        </p:txBody>
      </p:sp>
      <p:sp>
        <p:nvSpPr>
          <p:cNvPr id="3" name="Rectangle 5"/>
          <p:cNvSpPr>
            <a:spLocks noGrp="1" noChangeArrowheads="1"/>
          </p:cNvSpPr>
          <p:nvPr>
            <p:ph type="ftr" sz="quarter" idx="11"/>
          </p:nvPr>
        </p:nvSpPr>
        <p:spPr>
          <a:xfrm>
            <a:off x="5205413" y="6500813"/>
            <a:ext cx="2895600" cy="357187"/>
          </a:xfrm>
          <a:prstGeom prst="rect">
            <a:avLst/>
          </a:prstGeom>
          <a:ln/>
        </p:spPr>
        <p:txBody>
          <a:bodyPr/>
          <a:lstStyle>
            <a:lvl1pPr>
              <a:defRPr/>
            </a:lvl1pPr>
          </a:lstStyle>
          <a:p>
            <a:pPr>
              <a:defRPr/>
            </a:pPr>
            <a:endParaRPr lang="en-US">
              <a:solidFill>
                <a:prstClr val="black"/>
              </a:solidFill>
              <a:cs typeface="Arial" pitchFamily="34" charset="0"/>
            </a:endParaRPr>
          </a:p>
        </p:txBody>
      </p:sp>
      <p:sp>
        <p:nvSpPr>
          <p:cNvPr id="4" name="Rectangle 6"/>
          <p:cNvSpPr>
            <a:spLocks noGrp="1" noChangeArrowheads="1"/>
          </p:cNvSpPr>
          <p:nvPr>
            <p:ph type="sldNum" sz="quarter" idx="12"/>
          </p:nvPr>
        </p:nvSpPr>
        <p:spPr>
          <a:xfrm>
            <a:off x="8358188" y="6510338"/>
            <a:ext cx="785812" cy="347662"/>
          </a:xfrm>
          <a:prstGeom prst="rect">
            <a:avLst/>
          </a:prstGeom>
          <a:ln/>
        </p:spPr>
        <p:txBody>
          <a:bodyPr/>
          <a:lstStyle>
            <a:lvl1pPr>
              <a:defRPr/>
            </a:lvl1pPr>
          </a:lstStyle>
          <a:p>
            <a:pPr>
              <a:defRPr/>
            </a:pPr>
            <a:fld id="{0125C333-D481-460D-AA75-78419984CC3B}" type="slidenum">
              <a:rPr lang="en-US">
                <a:solidFill>
                  <a:prstClr val="black"/>
                </a:solidFill>
                <a:cs typeface="Arial" pitchFamily="34" charset="0"/>
              </a:rPr>
              <a:pPr>
                <a:defRPr/>
              </a:pPr>
              <a:t>‹Nº›</a:t>
            </a:fld>
            <a:endParaRPr lang="en-US">
              <a:solidFill>
                <a:prstClr val="black"/>
              </a:solidFill>
              <a:cs typeface="Arial" pitchFamily="34" charset="0"/>
            </a:endParaRPr>
          </a:p>
        </p:txBody>
      </p:sp>
    </p:spTree>
    <p:extLst>
      <p:ext uri="{BB962C8B-B14F-4D97-AF65-F5344CB8AC3E}">
        <p14:creationId xmlns:p14="http://schemas.microsoft.com/office/powerpoint/2010/main" val="4651830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272E0EA-7C99-4875-8994-4F1814F4109D}"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29832089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AndChart" preserve="1">
  <p:cSld name="Título, texto y gráfico">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685800" y="19812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gráfico"/>
          <p:cNvSpPr>
            <a:spLocks noGrp="1"/>
          </p:cNvSpPr>
          <p:nvPr>
            <p:ph type="chart" sz="half" idx="2"/>
          </p:nvPr>
        </p:nvSpPr>
        <p:spPr>
          <a:xfrm>
            <a:off x="4648200" y="1981200"/>
            <a:ext cx="3810000" cy="4114800"/>
          </a:xfrm>
        </p:spPr>
        <p:txBody>
          <a:bodyPr/>
          <a:lstStyle/>
          <a:p>
            <a:pPr lvl="0"/>
            <a:endParaRPr lang="es-MX"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51CFCE8-3EDF-41D2-9E2B-CAA2AC879EE7}"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2243027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ClipArt" preserve="1">
  <p:cSld name="Título y texto e imágenes prediseñadas">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685800" y="19812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imágenes prediseñadas"/>
          <p:cNvSpPr>
            <a:spLocks noGrp="1"/>
          </p:cNvSpPr>
          <p:nvPr>
            <p:ph type="clipArt" sz="half" idx="2"/>
          </p:nvPr>
        </p:nvSpPr>
        <p:spPr>
          <a:xfrm>
            <a:off x="4648200" y="1981200"/>
            <a:ext cx="3810000" cy="4114800"/>
          </a:xfrm>
        </p:spPr>
        <p:txBody>
          <a:bodyPr/>
          <a:lstStyle/>
          <a:p>
            <a:pPr lvl="0"/>
            <a:endParaRPr lang="es-MX"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D5319A-3855-4109-900F-C4DF74AA686C}"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2398781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smtClean="0"/>
              <a:t>Haga clic para modificar el estilo de título del patrón</a:t>
            </a:r>
            <a:endParaRPr lang="es-MX"/>
          </a:p>
        </p:txBody>
      </p:sp>
      <p:sp>
        <p:nvSpPr>
          <p:cNvPr id="3" name="2 Marcador de tabla"/>
          <p:cNvSpPr>
            <a:spLocks noGrp="1"/>
          </p:cNvSpPr>
          <p:nvPr>
            <p:ph type="tbl" idx="1"/>
          </p:nvPr>
        </p:nvSpPr>
        <p:spPr>
          <a:xfrm>
            <a:off x="685800" y="1981200"/>
            <a:ext cx="7772400" cy="4114800"/>
          </a:xfrm>
        </p:spPr>
        <p:txBody>
          <a:bodyPr/>
          <a:lstStyle/>
          <a:p>
            <a:pPr lvl="0"/>
            <a:endParaRPr lang="es-MX"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CD696F-E456-49FF-8A85-94EABC224247}" type="slidenum">
              <a:rPr lang="en-US">
                <a:solidFill>
                  <a:srgbClr val="000000"/>
                </a:solidFill>
              </a:rPr>
              <a:pPr>
                <a:defRPr/>
              </a:pPr>
              <a:t>‹Nº›</a:t>
            </a:fld>
            <a:endParaRPr lang="en-US">
              <a:solidFill>
                <a:srgbClr val="000000"/>
              </a:solidFill>
            </a:endParaRPr>
          </a:p>
        </p:txBody>
      </p:sp>
    </p:spTree>
    <p:extLst>
      <p:ext uri="{BB962C8B-B14F-4D97-AF65-F5344CB8AC3E}">
        <p14:creationId xmlns:p14="http://schemas.microsoft.com/office/powerpoint/2010/main" val="8108826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130175"/>
            <a:ext cx="8229600" cy="59959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0C3D35F-02B6-4D75-8CC8-E9EAE30DB7E4}" type="slidenum">
              <a:rPr lang="es-ES">
                <a:solidFill>
                  <a:srgbClr val="000000"/>
                </a:solidFill>
              </a:rPr>
              <a:pPr>
                <a:defRPr/>
              </a:pPr>
              <a:t>‹Nº›</a:t>
            </a:fld>
            <a:endParaRPr lang="es-ES">
              <a:solidFill>
                <a:srgbClr val="000000"/>
              </a:solidFill>
            </a:endParaRPr>
          </a:p>
        </p:txBody>
      </p:sp>
    </p:spTree>
    <p:extLst>
      <p:ext uri="{BB962C8B-B14F-4D97-AF65-F5344CB8AC3E}">
        <p14:creationId xmlns:p14="http://schemas.microsoft.com/office/powerpoint/2010/main" val="4280498246"/>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xAndClipArt">
  <p:cSld name="Título y texto e imágenes prediseñadas">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a:prstGeom prst="rect">
            <a:avLst/>
          </a:prstGeo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685800" y="1981200"/>
            <a:ext cx="3810000" cy="4114800"/>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imágenes prediseñadas"/>
          <p:cNvSpPr>
            <a:spLocks noGrp="1"/>
          </p:cNvSpPr>
          <p:nvPr>
            <p:ph type="clipArt" sz="half" idx="2"/>
          </p:nvPr>
        </p:nvSpPr>
        <p:spPr>
          <a:xfrm>
            <a:off x="4648200" y="1981200"/>
            <a:ext cx="3810000" cy="4114800"/>
          </a:xfrm>
          <a:prstGeom prst="rect">
            <a:avLst/>
          </a:prstGeom>
        </p:spPr>
        <p:txBody>
          <a:bodyPr/>
          <a:lstStyle/>
          <a:p>
            <a:pPr lvl="0"/>
            <a:endParaRPr lang="es-MX" noProof="0"/>
          </a:p>
        </p:txBody>
      </p:sp>
      <p:sp>
        <p:nvSpPr>
          <p:cNvPr id="5" name="4 Marcador de fecha"/>
          <p:cNvSpPr>
            <a:spLocks noGrp="1"/>
          </p:cNvSpPr>
          <p:nvPr>
            <p:ph type="dt" sz="half" idx="10"/>
          </p:nvPr>
        </p:nvSpPr>
        <p:spPr>
          <a:xfrm>
            <a:off x="685800" y="6248400"/>
            <a:ext cx="1905000" cy="457200"/>
          </a:xfrm>
          <a:prstGeom prst="rect">
            <a:avLst/>
          </a:prstGeom>
        </p:spPr>
        <p:txBody>
          <a:bodyPr/>
          <a:lstStyle>
            <a:lvl1pPr>
              <a:defRPr/>
            </a:lvl1pPr>
          </a:lstStyle>
          <a:p>
            <a:pPr>
              <a:defRPr/>
            </a:pPr>
            <a:fld id="{53604BCF-A067-4A25-A75D-927DFE1BE4DD}" type="datetime1">
              <a:rPr lang="es-ES">
                <a:solidFill>
                  <a:prstClr val="black"/>
                </a:solidFill>
                <a:cs typeface="Arial" pitchFamily="34" charset="0"/>
              </a:rPr>
              <a:pPr>
                <a:defRPr/>
              </a:pPr>
              <a:t>04/12/2013</a:t>
            </a:fld>
            <a:endParaRPr lang="en-US">
              <a:solidFill>
                <a:prstClr val="black"/>
              </a:solidFill>
              <a:cs typeface="Arial" pitchFamily="34" charset="0"/>
            </a:endParaRPr>
          </a:p>
        </p:txBody>
      </p:sp>
      <p:sp>
        <p:nvSpPr>
          <p:cNvPr id="6" name="5 Marcador de pie de página"/>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en-US">
              <a:solidFill>
                <a:prstClr val="black"/>
              </a:solidFill>
              <a:cs typeface="Arial" pitchFamily="34" charset="0"/>
            </a:endParaRPr>
          </a:p>
        </p:txBody>
      </p:sp>
      <p:sp>
        <p:nvSpPr>
          <p:cNvPr id="7" name="6 Marcador de número de diapositiva"/>
          <p:cNvSpPr>
            <a:spLocks noGrp="1"/>
          </p:cNvSpPr>
          <p:nvPr>
            <p:ph type="sldNum" sz="quarter" idx="12"/>
          </p:nvPr>
        </p:nvSpPr>
        <p:spPr>
          <a:xfrm>
            <a:off x="6553200" y="6248400"/>
            <a:ext cx="1905000" cy="457200"/>
          </a:xfrm>
          <a:prstGeom prst="rect">
            <a:avLst/>
          </a:prstGeom>
        </p:spPr>
        <p:txBody>
          <a:bodyPr/>
          <a:lstStyle>
            <a:lvl1pPr>
              <a:defRPr/>
            </a:lvl1pPr>
          </a:lstStyle>
          <a:p>
            <a:pPr>
              <a:defRPr/>
            </a:pPr>
            <a:fld id="{19323FB4-324E-455B-B1E0-651E26754363}" type="slidenum">
              <a:rPr lang="en-US">
                <a:solidFill>
                  <a:prstClr val="black"/>
                </a:solidFill>
                <a:cs typeface="Arial" pitchFamily="34" charset="0"/>
              </a:rPr>
              <a:pPr>
                <a:defRPr/>
              </a:pPr>
              <a:t>‹Nº›</a:t>
            </a:fld>
            <a:endParaRPr lang="en-US">
              <a:solidFill>
                <a:prstClr val="black"/>
              </a:solidFill>
              <a:cs typeface="Arial" pitchFamily="34" charset="0"/>
            </a:endParaRPr>
          </a:p>
        </p:txBody>
      </p:sp>
    </p:spTree>
    <p:extLst>
      <p:ext uri="{BB962C8B-B14F-4D97-AF65-F5344CB8AC3E}">
        <p14:creationId xmlns:p14="http://schemas.microsoft.com/office/powerpoint/2010/main" val="97195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1928813" y="0"/>
            <a:ext cx="6429375" cy="714375"/>
          </a:xfrm>
          <a:prstGeom prst="rect">
            <a:avLst/>
          </a:prstGeom>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a:xfrm>
            <a:off x="328613" y="908050"/>
            <a:ext cx="7772400" cy="5449888"/>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xfrm>
            <a:off x="685800" y="6537325"/>
            <a:ext cx="1905000" cy="320675"/>
          </a:xfrm>
          <a:prstGeom prst="rect">
            <a:avLst/>
          </a:prstGeom>
          <a:ln/>
        </p:spPr>
        <p:txBody>
          <a:bodyPr/>
          <a:lstStyle>
            <a:lvl1pPr>
              <a:defRPr/>
            </a:lvl1pPr>
          </a:lstStyle>
          <a:p>
            <a:pPr>
              <a:defRPr/>
            </a:pPr>
            <a:endParaRPr lang="en-US">
              <a:solidFill>
                <a:prstClr val="black"/>
              </a:solidFill>
              <a:cs typeface="Arial" pitchFamily="34" charset="0"/>
            </a:endParaRPr>
          </a:p>
        </p:txBody>
      </p:sp>
      <p:sp>
        <p:nvSpPr>
          <p:cNvPr id="5" name="Rectangle 5"/>
          <p:cNvSpPr>
            <a:spLocks noGrp="1" noChangeArrowheads="1"/>
          </p:cNvSpPr>
          <p:nvPr>
            <p:ph type="ftr" sz="quarter" idx="11"/>
          </p:nvPr>
        </p:nvSpPr>
        <p:spPr>
          <a:xfrm>
            <a:off x="5205413" y="6500813"/>
            <a:ext cx="2895600" cy="357187"/>
          </a:xfrm>
          <a:prstGeom prst="rect">
            <a:avLst/>
          </a:prstGeom>
          <a:ln/>
        </p:spPr>
        <p:txBody>
          <a:bodyPr/>
          <a:lstStyle>
            <a:lvl1pPr>
              <a:defRPr/>
            </a:lvl1pPr>
          </a:lstStyle>
          <a:p>
            <a:pPr>
              <a:defRPr/>
            </a:pPr>
            <a:endParaRPr lang="en-US">
              <a:solidFill>
                <a:prstClr val="black"/>
              </a:solidFill>
              <a:cs typeface="Arial" pitchFamily="34" charset="0"/>
            </a:endParaRPr>
          </a:p>
        </p:txBody>
      </p:sp>
      <p:sp>
        <p:nvSpPr>
          <p:cNvPr id="6" name="Rectangle 6"/>
          <p:cNvSpPr>
            <a:spLocks noGrp="1" noChangeArrowheads="1"/>
          </p:cNvSpPr>
          <p:nvPr>
            <p:ph type="sldNum" sz="quarter" idx="12"/>
          </p:nvPr>
        </p:nvSpPr>
        <p:spPr>
          <a:xfrm>
            <a:off x="8358188" y="6510338"/>
            <a:ext cx="785812" cy="347662"/>
          </a:xfrm>
          <a:prstGeom prst="rect">
            <a:avLst/>
          </a:prstGeom>
          <a:ln/>
        </p:spPr>
        <p:txBody>
          <a:bodyPr/>
          <a:lstStyle>
            <a:lvl1pPr>
              <a:defRPr/>
            </a:lvl1pPr>
          </a:lstStyle>
          <a:p>
            <a:pPr>
              <a:defRPr/>
            </a:pPr>
            <a:fld id="{66351FA6-0FA7-4D6C-AF14-1803A20AC64F}" type="slidenum">
              <a:rPr lang="en-US">
                <a:solidFill>
                  <a:prstClr val="black"/>
                </a:solidFill>
                <a:cs typeface="Arial" pitchFamily="34" charset="0"/>
              </a:rPr>
              <a:pPr>
                <a:defRPr/>
              </a:pPr>
              <a:t>‹Nº›</a:t>
            </a:fld>
            <a:endParaRPr lang="en-US">
              <a:solidFill>
                <a:prstClr val="black"/>
              </a:solidFill>
              <a:cs typeface="Arial" pitchFamily="34" charset="0"/>
            </a:endParaRPr>
          </a:p>
        </p:txBody>
      </p:sp>
    </p:spTree>
    <p:extLst>
      <p:ext uri="{BB962C8B-B14F-4D97-AF65-F5344CB8AC3E}">
        <p14:creationId xmlns:p14="http://schemas.microsoft.com/office/powerpoint/2010/main" val="1232782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a:prstGeom prst="rect">
            <a:avLst/>
          </a:prstGeom>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cs typeface="Arial" pitchFamily="34" charset="0"/>
            </a:endParaRPr>
          </a:p>
        </p:txBody>
      </p:sp>
      <p:sp>
        <p:nvSpPr>
          <p:cNvPr id="4"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cs typeface="Arial" pitchFamily="34" charset="0"/>
            </a:endParaRPr>
          </a:p>
        </p:txBody>
      </p:sp>
      <p:sp>
        <p:nvSpPr>
          <p:cNvPr id="5"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BE83D26D-A1F8-4E52-8E73-E2231CDBBC58}" type="slidenum">
              <a:rPr lang="en-US">
                <a:solidFill>
                  <a:srgbClr val="000000"/>
                </a:solidFill>
                <a:cs typeface="Arial" pitchFamily="34" charset="0"/>
              </a:rPr>
              <a:pPr>
                <a:defRPr/>
              </a:pPr>
              <a:t>‹Nº›</a:t>
            </a:fld>
            <a:endParaRPr lang="en-US" dirty="0">
              <a:solidFill>
                <a:srgbClr val="000000"/>
              </a:solidFill>
              <a:cs typeface="Arial" pitchFamily="34" charset="0"/>
            </a:endParaRPr>
          </a:p>
        </p:txBody>
      </p:sp>
    </p:spTree>
    <p:extLst>
      <p:ext uri="{BB962C8B-B14F-4D97-AF65-F5344CB8AC3E}">
        <p14:creationId xmlns:p14="http://schemas.microsoft.com/office/powerpoint/2010/main" val="2210302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51525"/>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2 Marcador de fecha"/>
          <p:cNvSpPr>
            <a:spLocks noGrp="1"/>
          </p:cNvSpPr>
          <p:nvPr>
            <p:ph type="dt" sz="half" idx="10"/>
          </p:nvPr>
        </p:nvSpPr>
        <p:spPr>
          <a:xfrm>
            <a:off x="457200" y="6245225"/>
            <a:ext cx="2133600" cy="476250"/>
          </a:xfrm>
          <a:prstGeom prst="rect">
            <a:avLst/>
          </a:prstGeom>
        </p:spPr>
        <p:txBody>
          <a:bodyPr/>
          <a:lstStyle>
            <a:lvl1pPr>
              <a:defRPr>
                <a:solidFill>
                  <a:srgbClr val="000000"/>
                </a:solidFill>
              </a:defRPr>
            </a:lvl1pPr>
          </a:lstStyle>
          <a:p>
            <a:pPr>
              <a:defRPr/>
            </a:pPr>
            <a:endParaRPr lang="es-ES">
              <a:cs typeface="Arial" pitchFamily="34" charset="0"/>
            </a:endParaRPr>
          </a:p>
        </p:txBody>
      </p:sp>
      <p:sp>
        <p:nvSpPr>
          <p:cNvPr id="4" name="3 Marcador de pie de página"/>
          <p:cNvSpPr>
            <a:spLocks noGrp="1"/>
          </p:cNvSpPr>
          <p:nvPr>
            <p:ph type="ftr" sz="quarter" idx="11"/>
          </p:nvPr>
        </p:nvSpPr>
        <p:spPr>
          <a:xfrm>
            <a:off x="3124200" y="6245225"/>
            <a:ext cx="2895600" cy="476250"/>
          </a:xfrm>
          <a:prstGeom prst="rect">
            <a:avLst/>
          </a:prstGeom>
        </p:spPr>
        <p:txBody>
          <a:bodyPr/>
          <a:lstStyle>
            <a:lvl1pPr>
              <a:defRPr>
                <a:solidFill>
                  <a:srgbClr val="000000"/>
                </a:solidFill>
              </a:defRPr>
            </a:lvl1pPr>
          </a:lstStyle>
          <a:p>
            <a:pPr>
              <a:defRPr/>
            </a:pPr>
            <a:endParaRPr lang="es-ES">
              <a:cs typeface="Arial" pitchFamily="34" charset="0"/>
            </a:endParaRPr>
          </a:p>
        </p:txBody>
      </p:sp>
      <p:sp>
        <p:nvSpPr>
          <p:cNvPr id="5" name="4 Marcador de número de diapositiva"/>
          <p:cNvSpPr>
            <a:spLocks noGrp="1"/>
          </p:cNvSpPr>
          <p:nvPr>
            <p:ph type="sldNum" sz="quarter" idx="12"/>
          </p:nvPr>
        </p:nvSpPr>
        <p:spPr>
          <a:xfrm>
            <a:off x="6902450" y="6481763"/>
            <a:ext cx="2133600" cy="476250"/>
          </a:xfrm>
          <a:prstGeom prst="rect">
            <a:avLst/>
          </a:prstGeom>
        </p:spPr>
        <p:txBody>
          <a:bodyPr/>
          <a:lstStyle>
            <a:lvl1pPr>
              <a:defRPr>
                <a:solidFill>
                  <a:srgbClr val="000000"/>
                </a:solidFill>
              </a:defRPr>
            </a:lvl1pPr>
          </a:lstStyle>
          <a:p>
            <a:pPr>
              <a:defRPr/>
            </a:pPr>
            <a:fld id="{86F70D83-DF74-4A62-9EA0-4DE6EAC11ABC}" type="slidenum">
              <a:rPr lang="es-ES">
                <a:cs typeface="Arial" pitchFamily="34" charset="0"/>
              </a:rPr>
              <a:pPr>
                <a:defRPr/>
              </a:pPr>
              <a:t>‹Nº›</a:t>
            </a:fld>
            <a:endParaRPr lang="es-ES">
              <a:cs typeface="Arial" pitchFamily="34" charset="0"/>
            </a:endParaRPr>
          </a:p>
        </p:txBody>
      </p:sp>
    </p:spTree>
    <p:extLst>
      <p:ext uri="{BB962C8B-B14F-4D97-AF65-F5344CB8AC3E}">
        <p14:creationId xmlns:p14="http://schemas.microsoft.com/office/powerpoint/2010/main" val="1117190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a:prstGeom prst="rect">
            <a:avLst/>
          </a:prstGeom>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85800" y="19812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981200"/>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xfrm>
            <a:off x="685800" y="6248400"/>
            <a:ext cx="1905000" cy="457200"/>
          </a:xfrm>
          <a:prstGeom prst="rect">
            <a:avLst/>
          </a:prstGeom>
        </p:spPr>
        <p:txBody>
          <a:bodyPr/>
          <a:lstStyle>
            <a:lvl1pPr>
              <a:defRPr>
                <a:cs typeface="Arial" pitchFamily="34" charset="0"/>
              </a:defRPr>
            </a:lvl1pPr>
          </a:lstStyle>
          <a:p>
            <a:pPr>
              <a:defRPr/>
            </a:pPr>
            <a:endParaRPr lang="en-US">
              <a:solidFill>
                <a:prstClr val="black"/>
              </a:solidFill>
            </a:endParaRPr>
          </a:p>
        </p:txBody>
      </p:sp>
      <p:sp>
        <p:nvSpPr>
          <p:cNvPr id="6" name="Rectangle 5"/>
          <p:cNvSpPr>
            <a:spLocks noGrp="1" noChangeArrowheads="1"/>
          </p:cNvSpPr>
          <p:nvPr>
            <p:ph type="ftr" sz="quarter" idx="11"/>
          </p:nvPr>
        </p:nvSpPr>
        <p:spPr>
          <a:xfrm>
            <a:off x="3124200" y="6248400"/>
            <a:ext cx="2895600" cy="457200"/>
          </a:xfrm>
          <a:prstGeom prst="rect">
            <a:avLst/>
          </a:prstGeom>
        </p:spPr>
        <p:txBody>
          <a:bodyPr/>
          <a:lstStyle>
            <a:lvl1pPr>
              <a:defRPr>
                <a:cs typeface="Arial" pitchFamily="34" charset="0"/>
              </a:defRPr>
            </a:lvl1pPr>
          </a:lstStyle>
          <a:p>
            <a:pPr>
              <a:defRPr/>
            </a:pPr>
            <a:endParaRPr lang="en-US">
              <a:solidFill>
                <a:prstClr val="black"/>
              </a:solidFill>
            </a:endParaRPr>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cs typeface="Arial" pitchFamily="34" charset="0"/>
              </a:defRPr>
            </a:lvl1pPr>
          </a:lstStyle>
          <a:p>
            <a:pPr>
              <a:defRPr/>
            </a:pPr>
            <a:fld id="{259AF290-27D8-4A71-B7B2-C478A4A069EA}" type="slidenum">
              <a:rPr lang="en-US">
                <a:solidFill>
                  <a:prstClr val="black"/>
                </a:solidFill>
              </a:rPr>
              <a:pPr>
                <a:defRPr/>
              </a:pPr>
              <a:t>‹Nº›</a:t>
            </a:fld>
            <a:endParaRPr lang="en-US" dirty="0">
              <a:solidFill>
                <a:prstClr val="black"/>
              </a:solidFill>
            </a:endParaRPr>
          </a:p>
        </p:txBody>
      </p:sp>
    </p:spTree>
    <p:extLst>
      <p:ext uri="{BB962C8B-B14F-4D97-AF65-F5344CB8AC3E}">
        <p14:creationId xmlns:p14="http://schemas.microsoft.com/office/powerpoint/2010/main" val="3543518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prstClr val="black"/>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349BC409-3510-448C-B414-6AF5C11017A3}" type="slidenum">
              <a:rPr lang="en-US">
                <a:solidFill>
                  <a:prstClr val="black"/>
                </a:solidFill>
              </a:rPr>
              <a:pPr>
                <a:defRPr/>
              </a:pPr>
              <a:t>‹Nº›</a:t>
            </a:fld>
            <a:endParaRPr lang="en-US" dirty="0">
              <a:solidFill>
                <a:prstClr val="black"/>
              </a:solidFill>
            </a:endParaRPr>
          </a:p>
        </p:txBody>
      </p:sp>
    </p:spTree>
    <p:extLst>
      <p:ext uri="{BB962C8B-B14F-4D97-AF65-F5344CB8AC3E}">
        <p14:creationId xmlns:p14="http://schemas.microsoft.com/office/powerpoint/2010/main" val="3540423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Only titl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en-GB" smtClean="0"/>
              <a:t>Klik om de stijl te bewerken</a:t>
            </a:r>
            <a:endParaRPr lang="en-GB" dirty="0"/>
          </a:p>
        </p:txBody>
      </p:sp>
    </p:spTree>
    <p:extLst>
      <p:ext uri="{BB962C8B-B14F-4D97-AF65-F5344CB8AC3E}">
        <p14:creationId xmlns:p14="http://schemas.microsoft.com/office/powerpoint/2010/main" val="359989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2" Type="http://schemas.openxmlformats.org/officeDocument/2006/relationships/slideLayout" Target="../slideLayouts/slideLayout11.xml"/><Relationship Id="rId16" Type="http://schemas.openxmlformats.org/officeDocument/2006/relationships/theme" Target="../theme/theme2.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7541" y="0"/>
            <a:ext cx="8621989" cy="73209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7 Imagen"/>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6660232" y="0"/>
            <a:ext cx="2483768" cy="732091"/>
          </a:xfrm>
          <a:prstGeom prst="rect">
            <a:avLst/>
          </a:prstGeom>
        </p:spPr>
      </p:pic>
      <p:sp>
        <p:nvSpPr>
          <p:cNvPr id="9" name="8 CuadroTexto"/>
          <p:cNvSpPr txBox="1"/>
          <p:nvPr userDrawn="1"/>
        </p:nvSpPr>
        <p:spPr>
          <a:xfrm>
            <a:off x="1" y="6516052"/>
            <a:ext cx="9143999" cy="369332"/>
          </a:xfrm>
          <a:prstGeom prst="rect">
            <a:avLst/>
          </a:prstGeom>
          <a:solidFill>
            <a:schemeClr val="bg1">
              <a:lumMod val="65000"/>
            </a:schemeClr>
          </a:solidFill>
        </p:spPr>
        <p:txBody>
          <a:bodyPr wrap="square" rtlCol="0">
            <a:spAutoFit/>
          </a:bodyPr>
          <a:lstStyle/>
          <a:p>
            <a:endParaRPr lang="es-MX" dirty="0">
              <a:solidFill>
                <a:prstClr val="black"/>
              </a:solidFill>
              <a:cs typeface="Arial" pitchFamily="34" charset="0"/>
            </a:endParaRPr>
          </a:p>
        </p:txBody>
      </p:sp>
    </p:spTree>
    <p:extLst>
      <p:ext uri="{BB962C8B-B14F-4D97-AF65-F5344CB8AC3E}">
        <p14:creationId xmlns:p14="http://schemas.microsoft.com/office/powerpoint/2010/main" val="960701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Haga clic para cambiar el estilo de título	</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Haga clic para modificar el estilo de texto del patrón</a:t>
            </a:r>
          </a:p>
          <a:p>
            <a:pPr lvl="1"/>
            <a:r>
              <a:rPr lang="en-US" smtClean="0"/>
              <a:t>Segundo nivel</a:t>
            </a:r>
          </a:p>
          <a:p>
            <a:pPr lvl="2"/>
            <a:r>
              <a:rPr lang="en-US" smtClean="0"/>
              <a:t>Tercer nivel</a:t>
            </a:r>
          </a:p>
          <a:p>
            <a:pPr lvl="3"/>
            <a:r>
              <a:rPr lang="en-US" smtClean="0"/>
              <a:t>Cuarto nivel</a:t>
            </a:r>
          </a:p>
          <a:p>
            <a:pPr lvl="4"/>
            <a:r>
              <a:rPr lang="en-US" smtClean="0"/>
              <a:t>Quinto nivel</a:t>
            </a:r>
          </a:p>
        </p:txBody>
      </p:sp>
      <p:sp>
        <p:nvSpPr>
          <p:cNvPr id="41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fontAlgn="base">
              <a:spcBef>
                <a:spcPct val="0"/>
              </a:spcBef>
              <a:spcAft>
                <a:spcPct val="0"/>
              </a:spcAft>
              <a:defRPr/>
            </a:pPr>
            <a:endParaRPr lang="en-US">
              <a:solidFill>
                <a:srgbClr val="000000"/>
              </a:solidFill>
            </a:endParaRPr>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base">
              <a:spcBef>
                <a:spcPct val="0"/>
              </a:spcBef>
              <a:spcAft>
                <a:spcPct val="0"/>
              </a:spcAft>
              <a:defRPr/>
            </a:pPr>
            <a:endParaRPr lang="en-US">
              <a:solidFill>
                <a:srgbClr val="000000"/>
              </a:solidFill>
            </a:endParaRPr>
          </a:p>
        </p:txBody>
      </p:sp>
      <p:sp>
        <p:nvSpPr>
          <p:cNvPr id="41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base">
              <a:spcBef>
                <a:spcPct val="0"/>
              </a:spcBef>
              <a:spcAft>
                <a:spcPct val="0"/>
              </a:spcAft>
              <a:defRPr/>
            </a:pPr>
            <a:fld id="{9CFB50CD-0D10-49B7-9630-2E9019888F37}" type="slidenum">
              <a:rPr lang="en-US">
                <a:solidFill>
                  <a:srgbClr val="000000"/>
                </a:solidFill>
              </a:rPr>
              <a:pPr fontAlgn="base">
                <a:spcBef>
                  <a:spcPct val="0"/>
                </a:spcBef>
                <a:spcAft>
                  <a:spcPct val="0"/>
                </a:spcAft>
                <a:defRPr/>
              </a:pPr>
              <a:t>‹Nº›</a:t>
            </a:fld>
            <a:endParaRPr lang="en-US">
              <a:solidFill>
                <a:srgbClr val="000000"/>
              </a:solidFill>
            </a:endParaRPr>
          </a:p>
        </p:txBody>
      </p:sp>
    </p:spTree>
    <p:extLst>
      <p:ext uri="{BB962C8B-B14F-4D97-AF65-F5344CB8AC3E}">
        <p14:creationId xmlns:p14="http://schemas.microsoft.com/office/powerpoint/2010/main" val="227158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Unicode MS" pitchFamily="34" charset="-128"/>
        </a:defRPr>
      </a:lvl2pPr>
      <a:lvl3pPr algn="ctr" rtl="0" eaLnBrk="0" fontAlgn="base" hangingPunct="0">
        <a:spcBef>
          <a:spcPct val="0"/>
        </a:spcBef>
        <a:spcAft>
          <a:spcPct val="0"/>
        </a:spcAft>
        <a:defRPr sz="4400">
          <a:solidFill>
            <a:schemeClr val="tx2"/>
          </a:solidFill>
          <a:latin typeface="Arial Unicode MS" pitchFamily="34" charset="-128"/>
        </a:defRPr>
      </a:lvl3pPr>
      <a:lvl4pPr algn="ctr" rtl="0" eaLnBrk="0" fontAlgn="base" hangingPunct="0">
        <a:spcBef>
          <a:spcPct val="0"/>
        </a:spcBef>
        <a:spcAft>
          <a:spcPct val="0"/>
        </a:spcAft>
        <a:defRPr sz="4400">
          <a:solidFill>
            <a:schemeClr val="tx2"/>
          </a:solidFill>
          <a:latin typeface="Arial Unicode MS" pitchFamily="34" charset="-128"/>
        </a:defRPr>
      </a:lvl4pPr>
      <a:lvl5pPr algn="ctr" rtl="0" eaLnBrk="0" fontAlgn="base" hangingPunct="0">
        <a:spcBef>
          <a:spcPct val="0"/>
        </a:spcBef>
        <a:spcAft>
          <a:spcPct val="0"/>
        </a:spcAft>
        <a:defRPr sz="4400">
          <a:solidFill>
            <a:schemeClr val="tx2"/>
          </a:solidFill>
          <a:latin typeface="Arial Unicode MS" pitchFamily="34" charset="-128"/>
        </a:defRPr>
      </a:lvl5pPr>
      <a:lvl6pPr marL="457200" algn="ctr" rtl="0" fontAlgn="base">
        <a:spcBef>
          <a:spcPct val="0"/>
        </a:spcBef>
        <a:spcAft>
          <a:spcPct val="0"/>
        </a:spcAft>
        <a:defRPr sz="4400">
          <a:solidFill>
            <a:schemeClr val="tx2"/>
          </a:solidFill>
          <a:latin typeface="Arial Unicode MS" pitchFamily="34" charset="-128"/>
        </a:defRPr>
      </a:lvl6pPr>
      <a:lvl7pPr marL="914400" algn="ctr" rtl="0" fontAlgn="base">
        <a:spcBef>
          <a:spcPct val="0"/>
        </a:spcBef>
        <a:spcAft>
          <a:spcPct val="0"/>
        </a:spcAft>
        <a:defRPr sz="4400">
          <a:solidFill>
            <a:schemeClr val="tx2"/>
          </a:solidFill>
          <a:latin typeface="Arial Unicode MS" pitchFamily="34" charset="-128"/>
        </a:defRPr>
      </a:lvl7pPr>
      <a:lvl8pPr marL="1371600" algn="ctr" rtl="0" fontAlgn="base">
        <a:spcBef>
          <a:spcPct val="0"/>
        </a:spcBef>
        <a:spcAft>
          <a:spcPct val="0"/>
        </a:spcAft>
        <a:defRPr sz="4400">
          <a:solidFill>
            <a:schemeClr val="tx2"/>
          </a:solidFill>
          <a:latin typeface="Arial Unicode MS" pitchFamily="34" charset="-128"/>
        </a:defRPr>
      </a:lvl8pPr>
      <a:lvl9pPr marL="1828800" algn="ctr" rtl="0" fontAlgn="base">
        <a:spcBef>
          <a:spcPct val="0"/>
        </a:spcBef>
        <a:spcAft>
          <a:spcPct val="0"/>
        </a:spcAft>
        <a:defRPr sz="4400">
          <a:solidFill>
            <a:schemeClr val="tx2"/>
          </a:solidFill>
          <a:latin typeface="Arial Unicode MS"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notesSlide" Target="../notesSlides/notesSlide3.xml"/><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slideLayout" Target="../slideLayouts/slideLayout4.xml"/><Relationship Id="rId1" Type="http://schemas.openxmlformats.org/officeDocument/2006/relationships/tags" Target="../tags/tag6.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4.xml"/><Relationship Id="rId5" Type="http://schemas.openxmlformats.org/officeDocument/2006/relationships/tags" Target="../tags/tag5.xml"/><Relationship Id="rId4"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991071"/>
            <a:ext cx="3163887" cy="98742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1 Título"/>
          <p:cNvSpPr txBox="1">
            <a:spLocks/>
          </p:cNvSpPr>
          <p:nvPr/>
        </p:nvSpPr>
        <p:spPr>
          <a:xfrm>
            <a:off x="685800" y="2816932"/>
            <a:ext cx="7772400" cy="2736304"/>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b="1" dirty="0" smtClean="0">
                <a:latin typeface="Arial" panose="020B0604020202020204" pitchFamily="34" charset="0"/>
                <a:cs typeface="Arial" panose="020B0604020202020204" pitchFamily="34" charset="0"/>
              </a:rPr>
              <a:t>Panel 3</a:t>
            </a:r>
            <a:r>
              <a:rPr lang="es-MX" dirty="0" smtClean="0">
                <a:latin typeface="Arial" panose="020B0604020202020204" pitchFamily="34" charset="0"/>
                <a:cs typeface="Arial" panose="020B0604020202020204" pitchFamily="34" charset="0"/>
              </a:rPr>
              <a:t>: </a:t>
            </a:r>
            <a:r>
              <a:rPr lang="en-US"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Fondos</a:t>
            </a:r>
            <a:r>
              <a:rPr lang="en-US"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de Capital </a:t>
            </a:r>
            <a:r>
              <a:rPr lang="en-US"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públicos</a:t>
            </a:r>
            <a:r>
              <a:rPr lang="en-US"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y de </a:t>
            </a:r>
            <a:r>
              <a:rPr lang="en-US"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organismos</a:t>
            </a:r>
            <a:r>
              <a:rPr lang="en-US"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internacionales</a:t>
            </a:r>
            <a:r>
              <a:rPr lang="en-US"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con </a:t>
            </a:r>
            <a:r>
              <a:rPr lang="en-US"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impacto</a:t>
            </a:r>
            <a:r>
              <a:rPr lang="en-US"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en el </a:t>
            </a:r>
            <a:r>
              <a:rPr lang="en-US" dirty="0" err="1"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desarrollo</a:t>
            </a:r>
            <a:endParaRPr lang="es-MX"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Rectángulo 1"/>
          <p:cNvSpPr/>
          <p:nvPr/>
        </p:nvSpPr>
        <p:spPr>
          <a:xfrm>
            <a:off x="323528" y="2492896"/>
            <a:ext cx="8496944" cy="3384376"/>
          </a:xfrm>
          <a:prstGeom prst="rect">
            <a:avLst/>
          </a:prstGeom>
          <a:noFill/>
          <a:effectLst>
            <a:outerShdw blurRad="50800" dist="38100" dir="8100000" algn="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s-MX"/>
          </a:p>
        </p:txBody>
      </p:sp>
    </p:spTree>
    <p:extLst>
      <p:ext uri="{BB962C8B-B14F-4D97-AF65-F5344CB8AC3E}">
        <p14:creationId xmlns:p14="http://schemas.microsoft.com/office/powerpoint/2010/main" val="3676729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3 Rectángulo redondeado"/>
          <p:cNvSpPr/>
          <p:nvPr/>
        </p:nvSpPr>
        <p:spPr bwMode="auto">
          <a:xfrm>
            <a:off x="3500430" y="2304232"/>
            <a:ext cx="2000264" cy="3429024"/>
          </a:xfrm>
          <a:prstGeom prst="roundRect">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a:lnSpc>
                <a:spcPct val="90000"/>
              </a:lnSpc>
              <a:spcBef>
                <a:spcPct val="50000"/>
              </a:spcBef>
              <a:buClr>
                <a:schemeClr val="bg2"/>
              </a:buClr>
              <a:defRPr/>
            </a:pPr>
            <a:endParaRPr lang="es-MX" sz="1400" b="1" smtClean="0">
              <a:solidFill>
                <a:schemeClr val="bg1"/>
              </a:solidFill>
              <a:effectLst>
                <a:outerShdw blurRad="38100" dist="38100" dir="2700000" algn="tl">
                  <a:srgbClr val="000000">
                    <a:alpha val="43137"/>
                  </a:srgbClr>
                </a:outerShdw>
              </a:effectLst>
              <a:latin typeface="Calibri" pitchFamily="-112" charset="0"/>
            </a:endParaRPr>
          </a:p>
        </p:txBody>
      </p:sp>
      <p:sp>
        <p:nvSpPr>
          <p:cNvPr id="22" name="21 Rectángulo redondeado"/>
          <p:cNvSpPr/>
          <p:nvPr/>
        </p:nvSpPr>
        <p:spPr bwMode="auto">
          <a:xfrm>
            <a:off x="428596" y="3090050"/>
            <a:ext cx="1714512" cy="1643074"/>
          </a:xfrm>
          <a:prstGeom prst="roundRect">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a:lnSpc>
                <a:spcPct val="90000"/>
              </a:lnSpc>
              <a:spcBef>
                <a:spcPct val="50000"/>
              </a:spcBef>
              <a:buClr>
                <a:schemeClr val="bg2"/>
              </a:buClr>
              <a:defRPr/>
            </a:pPr>
            <a:endParaRPr lang="es-MX" sz="1400" b="1" smtClean="0">
              <a:solidFill>
                <a:schemeClr val="bg1"/>
              </a:solidFill>
              <a:latin typeface="Calibri" pitchFamily="-112" charset="0"/>
            </a:endParaRPr>
          </a:p>
        </p:txBody>
      </p:sp>
      <p:sp>
        <p:nvSpPr>
          <p:cNvPr id="23" name="22 Elipse"/>
          <p:cNvSpPr/>
          <p:nvPr/>
        </p:nvSpPr>
        <p:spPr bwMode="auto">
          <a:xfrm>
            <a:off x="6929454" y="3232926"/>
            <a:ext cx="1643074" cy="1571636"/>
          </a:xfrm>
          <a:prstGeom prst="ellipse">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marL="0" marR="0" indent="0" algn="ctr" defTabSz="914400" eaLnBrk="1" latinLnBrk="0" hangingPunct="1">
              <a:lnSpc>
                <a:spcPct val="90000"/>
              </a:lnSpc>
              <a:spcBef>
                <a:spcPct val="50000"/>
              </a:spcBef>
              <a:buClr>
                <a:schemeClr val="bg2"/>
              </a:buClr>
              <a:buSzTx/>
              <a:buFontTx/>
              <a:buNone/>
              <a:tabLst/>
              <a:defRPr/>
            </a:pPr>
            <a:endParaRPr lang="es-MX" sz="1400" b="1" smtClean="0">
              <a:solidFill>
                <a:schemeClr val="bg1"/>
              </a:solidFill>
              <a:effectLst>
                <a:outerShdw blurRad="38100" dist="38100" dir="2700000" algn="tl">
                  <a:srgbClr val="000000">
                    <a:alpha val="43137"/>
                  </a:srgbClr>
                </a:outerShdw>
              </a:effectLst>
              <a:latin typeface="Calibri" pitchFamily="-112" charset="0"/>
            </a:endParaRPr>
          </a:p>
        </p:txBody>
      </p:sp>
      <p:sp>
        <p:nvSpPr>
          <p:cNvPr id="34819" name="Text Box 3"/>
          <p:cNvSpPr txBox="1">
            <a:spLocks noChangeArrowheads="1"/>
          </p:cNvSpPr>
          <p:nvPr/>
        </p:nvSpPr>
        <p:spPr bwMode="auto">
          <a:xfrm>
            <a:off x="142844" y="889268"/>
            <a:ext cx="8761444" cy="1089529"/>
          </a:xfrm>
          <a:prstGeom prst="rect">
            <a:avLst/>
          </a:prstGeom>
          <a:noFill/>
          <a:ln w="9525">
            <a:noFill/>
            <a:miter lim="800000"/>
            <a:headEnd/>
            <a:tailEnd/>
          </a:ln>
        </p:spPr>
        <p:txBody>
          <a:bodyPr wrap="square">
            <a:spAutoFit/>
          </a:bodyPr>
          <a:lstStyle/>
          <a:p>
            <a:pPr marL="288925" indent="-288925" algn="just">
              <a:lnSpc>
                <a:spcPct val="90000"/>
              </a:lnSpc>
              <a:spcBef>
                <a:spcPct val="50000"/>
              </a:spcBef>
              <a:buFontTx/>
              <a:buChar char="•"/>
              <a:tabLst>
                <a:tab pos="381000" algn="l"/>
                <a:tab pos="666750" algn="l"/>
              </a:tabLst>
            </a:pPr>
            <a:r>
              <a:rPr lang="es-MX" sz="2400" dirty="0">
                <a:latin typeface="Arial" pitchFamily="34" charset="0"/>
                <a:cs typeface="Times New Roman" pitchFamily="18" charset="0"/>
              </a:rPr>
              <a:t>Bajo este </a:t>
            </a:r>
            <a:r>
              <a:rPr lang="es-MX" sz="2400" dirty="0" smtClean="0">
                <a:latin typeface="Arial" pitchFamily="34" charset="0"/>
                <a:cs typeface="Times New Roman" pitchFamily="18" charset="0"/>
              </a:rPr>
              <a:t>programa, FIRA selecciona, habilita y capacita a Agentes Técnicos como operadores de Servicios Financieros y Usando a la Banca como “Ventanilla”</a:t>
            </a:r>
            <a:endParaRPr lang="es-MX" sz="2400" dirty="0">
              <a:latin typeface="Arial" pitchFamily="34" charset="0"/>
              <a:cs typeface="Times New Roman" pitchFamily="18" charset="0"/>
            </a:endParaRPr>
          </a:p>
        </p:txBody>
      </p:sp>
      <p:sp>
        <p:nvSpPr>
          <p:cNvPr id="34820" name="Line 4"/>
          <p:cNvSpPr>
            <a:spLocks noChangeShapeType="1"/>
          </p:cNvSpPr>
          <p:nvPr/>
        </p:nvSpPr>
        <p:spPr bwMode="auto">
          <a:xfrm>
            <a:off x="228600" y="838200"/>
            <a:ext cx="8610600" cy="0"/>
          </a:xfrm>
          <a:prstGeom prst="line">
            <a:avLst/>
          </a:prstGeom>
          <a:noFill/>
          <a:ln w="38100">
            <a:solidFill>
              <a:schemeClr val="bg1"/>
            </a:solidFill>
            <a:round/>
            <a:headEnd type="none" w="sm" len="sm"/>
            <a:tailEnd type="none" w="sm" len="sm"/>
          </a:ln>
        </p:spPr>
        <p:txBody>
          <a:bodyPr wrap="none" anchor="ctr"/>
          <a:lstStyle/>
          <a:p>
            <a:endParaRPr lang="es-MX"/>
          </a:p>
        </p:txBody>
      </p:sp>
      <p:sp>
        <p:nvSpPr>
          <p:cNvPr id="34821" name="Rectangle 5"/>
          <p:cNvSpPr>
            <a:spLocks noChangeArrowheads="1"/>
          </p:cNvSpPr>
          <p:nvPr/>
        </p:nvSpPr>
        <p:spPr bwMode="auto">
          <a:xfrm>
            <a:off x="304800" y="2039938"/>
            <a:ext cx="8599488" cy="3690937"/>
          </a:xfrm>
          <a:prstGeom prst="rect">
            <a:avLst/>
          </a:prstGeom>
          <a:noFill/>
          <a:ln w="9525">
            <a:noFill/>
            <a:miter lim="800000"/>
            <a:headEnd/>
            <a:tailEnd/>
          </a:ln>
        </p:spPr>
        <p:txBody>
          <a:bodyPr/>
          <a:lstStyle/>
          <a:p>
            <a:endParaRPr lang="es-MX"/>
          </a:p>
        </p:txBody>
      </p:sp>
      <p:sp>
        <p:nvSpPr>
          <p:cNvPr id="34822" name="Rectangle 6"/>
          <p:cNvSpPr>
            <a:spLocks noChangeArrowheads="1"/>
          </p:cNvSpPr>
          <p:nvPr/>
        </p:nvSpPr>
        <p:spPr bwMode="auto">
          <a:xfrm>
            <a:off x="6012160" y="5861559"/>
            <a:ext cx="65" cy="276999"/>
          </a:xfrm>
          <a:prstGeom prst="rect">
            <a:avLst/>
          </a:prstGeom>
          <a:noFill/>
          <a:ln w="9525">
            <a:noFill/>
            <a:miter lim="800000"/>
            <a:headEnd/>
            <a:tailEnd/>
          </a:ln>
        </p:spPr>
        <p:txBody>
          <a:bodyPr wrap="none" lIns="0" tIns="0" rIns="0" bIns="0">
            <a:spAutoFit/>
          </a:bodyPr>
          <a:lstStyle/>
          <a:p>
            <a:endParaRPr lang="es-ES" b="0">
              <a:latin typeface="Arial" pitchFamily="34" charset="0"/>
            </a:endParaRPr>
          </a:p>
        </p:txBody>
      </p:sp>
      <p:sp>
        <p:nvSpPr>
          <p:cNvPr id="34823" name="Rectangle 7"/>
          <p:cNvSpPr>
            <a:spLocks noChangeArrowheads="1"/>
          </p:cNvSpPr>
          <p:nvPr/>
        </p:nvSpPr>
        <p:spPr bwMode="auto">
          <a:xfrm>
            <a:off x="3696656" y="2625208"/>
            <a:ext cx="1607812" cy="738664"/>
          </a:xfrm>
          <a:prstGeom prst="rect">
            <a:avLst/>
          </a:prstGeom>
          <a:noFill/>
          <a:ln w="9525">
            <a:noFill/>
            <a:miter lim="800000"/>
            <a:headEnd/>
            <a:tailEnd/>
          </a:ln>
        </p:spPr>
        <p:txBody>
          <a:bodyPr wrap="none" lIns="0" tIns="0" rIns="0" bIns="0">
            <a:spAutoFit/>
          </a:bodyPr>
          <a:lstStyle/>
          <a:p>
            <a:pPr algn="ctr"/>
            <a:r>
              <a:rPr lang="es-ES" sz="2400" dirty="0" smtClean="0">
                <a:effectLst>
                  <a:outerShdw blurRad="38100" dist="38100" dir="2700000" algn="tl">
                    <a:srgbClr val="000000">
                      <a:alpha val="43137"/>
                    </a:srgbClr>
                  </a:outerShdw>
                </a:effectLst>
                <a:latin typeface="Arial" pitchFamily="34" charset="0"/>
              </a:rPr>
              <a:t>Agente</a:t>
            </a:r>
          </a:p>
          <a:p>
            <a:r>
              <a:rPr lang="es-ES" sz="2400" dirty="0" smtClean="0">
                <a:effectLst>
                  <a:outerShdw blurRad="38100" dist="38100" dir="2700000" algn="tl">
                    <a:srgbClr val="000000">
                      <a:alpha val="43137"/>
                    </a:srgbClr>
                  </a:outerShdw>
                </a:effectLst>
                <a:latin typeface="Arial" pitchFamily="34" charset="0"/>
              </a:rPr>
              <a:t> PROCREA</a:t>
            </a:r>
            <a:endParaRPr lang="es-ES" sz="2400" b="0" dirty="0">
              <a:effectLst>
                <a:outerShdw blurRad="38100" dist="38100" dir="2700000" algn="tl">
                  <a:srgbClr val="000000">
                    <a:alpha val="43137"/>
                  </a:srgbClr>
                </a:outerShdw>
              </a:effectLst>
              <a:latin typeface="Arial" pitchFamily="34" charset="0"/>
            </a:endParaRPr>
          </a:p>
        </p:txBody>
      </p:sp>
      <p:sp>
        <p:nvSpPr>
          <p:cNvPr id="34824" name="Rectangle 8"/>
          <p:cNvSpPr>
            <a:spLocks noChangeArrowheads="1"/>
          </p:cNvSpPr>
          <p:nvPr/>
        </p:nvSpPr>
        <p:spPr bwMode="auto">
          <a:xfrm>
            <a:off x="3459106" y="3614851"/>
            <a:ext cx="2044700" cy="1454244"/>
          </a:xfrm>
          <a:prstGeom prst="rect">
            <a:avLst/>
          </a:prstGeom>
          <a:noFill/>
          <a:ln w="9525">
            <a:noFill/>
            <a:miter lim="800000"/>
            <a:headEnd/>
            <a:tailEnd/>
          </a:ln>
        </p:spPr>
        <p:txBody>
          <a:bodyPr lIns="0" tIns="0" rIns="0" bIns="0">
            <a:spAutoFit/>
          </a:bodyPr>
          <a:lstStyle/>
          <a:p>
            <a:pPr algn="ctr">
              <a:lnSpc>
                <a:spcPct val="90000"/>
              </a:lnSpc>
            </a:pPr>
            <a:r>
              <a:rPr lang="es-ES" sz="2100" dirty="0">
                <a:effectLst>
                  <a:outerShdw blurRad="38100" dist="38100" dir="2700000" algn="tl">
                    <a:srgbClr val="000000">
                      <a:alpha val="43137"/>
                    </a:srgbClr>
                  </a:outerShdw>
                </a:effectLst>
                <a:latin typeface="Arial" pitchFamily="34" charset="0"/>
              </a:rPr>
              <a:t>Gestión y administración </a:t>
            </a:r>
            <a:r>
              <a:rPr lang="es-MX" sz="2100" dirty="0">
                <a:effectLst>
                  <a:outerShdw blurRad="38100" dist="38100" dir="2700000" algn="tl">
                    <a:srgbClr val="000000">
                      <a:alpha val="43137"/>
                    </a:srgbClr>
                  </a:outerShdw>
                </a:effectLst>
                <a:latin typeface="Arial" pitchFamily="34" charset="0"/>
              </a:rPr>
              <a:t>de </a:t>
            </a:r>
            <a:r>
              <a:rPr lang="es-ES" sz="2100" dirty="0" smtClean="0">
                <a:effectLst>
                  <a:outerShdw blurRad="38100" dist="38100" dir="2700000" algn="tl">
                    <a:srgbClr val="000000">
                      <a:alpha val="43137"/>
                    </a:srgbClr>
                  </a:outerShdw>
                </a:effectLst>
                <a:latin typeface="Arial" pitchFamily="34" charset="0"/>
              </a:rPr>
              <a:t>CRÉDITO</a:t>
            </a:r>
            <a:r>
              <a:rPr lang="es-MX" sz="2100" dirty="0" smtClean="0">
                <a:effectLst>
                  <a:outerShdw blurRad="38100" dist="38100" dir="2700000" algn="tl">
                    <a:srgbClr val="000000">
                      <a:alpha val="43137"/>
                    </a:srgbClr>
                  </a:outerShdw>
                </a:effectLst>
                <a:latin typeface="Arial" pitchFamily="34" charset="0"/>
              </a:rPr>
              <a:t>  </a:t>
            </a:r>
            <a:r>
              <a:rPr lang="es-MX" sz="2100" dirty="0">
                <a:effectLst>
                  <a:outerShdw blurRad="38100" dist="38100" dir="2700000" algn="tl">
                    <a:srgbClr val="000000">
                      <a:alpha val="43137"/>
                    </a:srgbClr>
                  </a:outerShdw>
                </a:effectLst>
                <a:latin typeface="Arial" pitchFamily="34" charset="0"/>
              </a:rPr>
              <a:t>y de </a:t>
            </a:r>
            <a:r>
              <a:rPr lang="es-MX" sz="2100" dirty="0" smtClean="0">
                <a:effectLst>
                  <a:outerShdw blurRad="38100" dist="38100" dir="2700000" algn="tl">
                    <a:srgbClr val="000000">
                      <a:alpha val="43137"/>
                    </a:srgbClr>
                  </a:outerShdw>
                </a:effectLst>
                <a:latin typeface="Arial" pitchFamily="34" charset="0"/>
              </a:rPr>
              <a:t>Asistencia </a:t>
            </a:r>
            <a:r>
              <a:rPr lang="es-MX" sz="2100" dirty="0">
                <a:effectLst>
                  <a:outerShdw blurRad="38100" dist="38100" dir="2700000" algn="tl">
                    <a:srgbClr val="000000">
                      <a:alpha val="43137"/>
                    </a:srgbClr>
                  </a:outerShdw>
                </a:effectLst>
                <a:latin typeface="Arial" pitchFamily="34" charset="0"/>
              </a:rPr>
              <a:t>T</a:t>
            </a:r>
            <a:r>
              <a:rPr lang="es-MX" sz="2100" dirty="0" smtClean="0">
                <a:effectLst>
                  <a:outerShdw blurRad="38100" dist="38100" dir="2700000" algn="tl">
                    <a:srgbClr val="000000">
                      <a:alpha val="43137"/>
                    </a:srgbClr>
                  </a:outerShdw>
                </a:effectLst>
                <a:latin typeface="Arial" pitchFamily="34" charset="0"/>
              </a:rPr>
              <a:t>écnica</a:t>
            </a:r>
            <a:endParaRPr lang="es-ES" sz="2100" dirty="0">
              <a:effectLst>
                <a:outerShdw blurRad="38100" dist="38100" dir="2700000" algn="tl">
                  <a:srgbClr val="000000">
                    <a:alpha val="43137"/>
                  </a:srgbClr>
                </a:outerShdw>
              </a:effectLst>
              <a:latin typeface="Arial" pitchFamily="34" charset="0"/>
            </a:endParaRPr>
          </a:p>
        </p:txBody>
      </p:sp>
      <p:sp>
        <p:nvSpPr>
          <p:cNvPr id="34825" name="Rectangle 9"/>
          <p:cNvSpPr>
            <a:spLocks noChangeArrowheads="1"/>
          </p:cNvSpPr>
          <p:nvPr/>
        </p:nvSpPr>
        <p:spPr bwMode="auto">
          <a:xfrm>
            <a:off x="3403600" y="2520138"/>
            <a:ext cx="28575" cy="2903538"/>
          </a:xfrm>
          <a:prstGeom prst="rect">
            <a:avLst/>
          </a:prstGeom>
          <a:solidFill>
            <a:srgbClr val="FFFFFF"/>
          </a:solidFill>
          <a:ln w="9525">
            <a:noFill/>
            <a:miter lim="800000"/>
            <a:headEnd/>
            <a:tailEnd/>
          </a:ln>
        </p:spPr>
        <p:txBody>
          <a:bodyPr/>
          <a:lstStyle/>
          <a:p>
            <a:endParaRPr lang="es-MX">
              <a:effectLst>
                <a:outerShdw blurRad="38100" dist="38100" dir="2700000" algn="tl">
                  <a:srgbClr val="000000">
                    <a:alpha val="43137"/>
                  </a:srgbClr>
                </a:outerShdw>
              </a:effectLst>
            </a:endParaRPr>
          </a:p>
        </p:txBody>
      </p:sp>
      <p:sp>
        <p:nvSpPr>
          <p:cNvPr id="34826" name="Rectangle 10"/>
          <p:cNvSpPr>
            <a:spLocks noChangeArrowheads="1"/>
          </p:cNvSpPr>
          <p:nvPr/>
        </p:nvSpPr>
        <p:spPr bwMode="auto">
          <a:xfrm>
            <a:off x="5624513" y="2551888"/>
            <a:ext cx="26987" cy="2871788"/>
          </a:xfrm>
          <a:prstGeom prst="rect">
            <a:avLst/>
          </a:prstGeom>
          <a:solidFill>
            <a:srgbClr val="FFFFFF"/>
          </a:solidFill>
          <a:ln w="9525">
            <a:noFill/>
            <a:miter lim="800000"/>
            <a:headEnd/>
            <a:tailEnd/>
          </a:ln>
        </p:spPr>
        <p:txBody>
          <a:bodyPr/>
          <a:lstStyle/>
          <a:p>
            <a:endParaRPr lang="es-MX">
              <a:effectLst>
                <a:outerShdw blurRad="38100" dist="38100" dir="2700000" algn="tl">
                  <a:srgbClr val="000000">
                    <a:alpha val="43137"/>
                  </a:srgbClr>
                </a:outerShdw>
              </a:effectLst>
            </a:endParaRPr>
          </a:p>
        </p:txBody>
      </p:sp>
      <p:sp>
        <p:nvSpPr>
          <p:cNvPr id="34829" name="Oval 13"/>
          <p:cNvSpPr>
            <a:spLocks noChangeArrowheads="1"/>
          </p:cNvSpPr>
          <p:nvPr/>
        </p:nvSpPr>
        <p:spPr bwMode="auto">
          <a:xfrm>
            <a:off x="6477000" y="2856688"/>
            <a:ext cx="2268538" cy="2168525"/>
          </a:xfrm>
          <a:prstGeom prst="ellipse">
            <a:avLst/>
          </a:prstGeom>
          <a:noFill/>
          <a:ln w="20701">
            <a:solidFill>
              <a:srgbClr val="FFFFFF"/>
            </a:solidFill>
            <a:round/>
            <a:headEnd/>
            <a:tailEnd/>
          </a:ln>
        </p:spPr>
        <p:txBody>
          <a:bodyPr/>
          <a:lstStyle/>
          <a:p>
            <a:endParaRPr lang="es-MX">
              <a:effectLst>
                <a:outerShdw blurRad="38100" dist="38100" dir="2700000" algn="tl">
                  <a:srgbClr val="000000">
                    <a:alpha val="43137"/>
                  </a:srgbClr>
                </a:outerShdw>
              </a:effectLst>
            </a:endParaRPr>
          </a:p>
        </p:txBody>
      </p:sp>
      <p:sp>
        <p:nvSpPr>
          <p:cNvPr id="34831" name="Rectangle 15"/>
          <p:cNvSpPr>
            <a:spLocks noChangeArrowheads="1"/>
          </p:cNvSpPr>
          <p:nvPr/>
        </p:nvSpPr>
        <p:spPr bwMode="auto">
          <a:xfrm>
            <a:off x="7196139" y="3642501"/>
            <a:ext cx="1284006" cy="323165"/>
          </a:xfrm>
          <a:prstGeom prst="rect">
            <a:avLst/>
          </a:prstGeom>
          <a:noFill/>
          <a:ln w="9525">
            <a:noFill/>
            <a:miter lim="800000"/>
            <a:headEnd/>
            <a:tailEnd/>
          </a:ln>
        </p:spPr>
        <p:txBody>
          <a:bodyPr wrap="none" lIns="0" tIns="0" rIns="0" bIns="0">
            <a:spAutoFit/>
          </a:bodyPr>
          <a:lstStyle/>
          <a:p>
            <a:r>
              <a:rPr lang="es-ES" sz="2100">
                <a:effectLst>
                  <a:outerShdw blurRad="38100" dist="38100" dir="2700000" algn="tl">
                    <a:srgbClr val="000000">
                      <a:alpha val="43137"/>
                    </a:srgbClr>
                  </a:outerShdw>
                </a:effectLst>
                <a:latin typeface="Arial" pitchFamily="34" charset="0"/>
              </a:rPr>
              <a:t>Pequeños </a:t>
            </a:r>
            <a:endParaRPr lang="es-ES" b="0">
              <a:effectLst>
                <a:outerShdw blurRad="38100" dist="38100" dir="2700000" algn="tl">
                  <a:srgbClr val="000000">
                    <a:alpha val="43137"/>
                  </a:srgbClr>
                </a:outerShdw>
              </a:effectLst>
              <a:latin typeface="Arial" pitchFamily="34" charset="0"/>
            </a:endParaRPr>
          </a:p>
        </p:txBody>
      </p:sp>
      <p:sp>
        <p:nvSpPr>
          <p:cNvPr id="34832" name="Rectangle 16"/>
          <p:cNvSpPr>
            <a:spLocks noChangeArrowheads="1"/>
          </p:cNvSpPr>
          <p:nvPr/>
        </p:nvSpPr>
        <p:spPr bwMode="auto">
          <a:xfrm>
            <a:off x="7072314" y="3966351"/>
            <a:ext cx="1418658" cy="323165"/>
          </a:xfrm>
          <a:prstGeom prst="rect">
            <a:avLst/>
          </a:prstGeom>
          <a:noFill/>
          <a:ln w="9525">
            <a:noFill/>
            <a:miter lim="800000"/>
            <a:headEnd/>
            <a:tailEnd/>
          </a:ln>
        </p:spPr>
        <p:txBody>
          <a:bodyPr wrap="none" lIns="0" tIns="0" rIns="0" bIns="0">
            <a:spAutoFit/>
          </a:bodyPr>
          <a:lstStyle/>
          <a:p>
            <a:r>
              <a:rPr lang="es-ES" sz="2100">
                <a:effectLst>
                  <a:outerShdw blurRad="38100" dist="38100" dir="2700000" algn="tl">
                    <a:srgbClr val="000000">
                      <a:alpha val="43137"/>
                    </a:srgbClr>
                  </a:outerShdw>
                </a:effectLst>
                <a:latin typeface="Arial" pitchFamily="34" charset="0"/>
              </a:rPr>
              <a:t>productores</a:t>
            </a:r>
            <a:endParaRPr lang="es-ES" b="0">
              <a:effectLst>
                <a:outerShdw blurRad="38100" dist="38100" dir="2700000" algn="tl">
                  <a:srgbClr val="000000">
                    <a:alpha val="43137"/>
                  </a:srgbClr>
                </a:outerShdw>
              </a:effectLst>
              <a:latin typeface="Arial" pitchFamily="34" charset="0"/>
            </a:endParaRPr>
          </a:p>
        </p:txBody>
      </p:sp>
      <p:sp>
        <p:nvSpPr>
          <p:cNvPr id="34834" name="Rectangle 18"/>
          <p:cNvSpPr>
            <a:spLocks noChangeArrowheads="1"/>
          </p:cNvSpPr>
          <p:nvPr/>
        </p:nvSpPr>
        <p:spPr bwMode="auto">
          <a:xfrm>
            <a:off x="785786" y="3661554"/>
            <a:ext cx="1009892" cy="492443"/>
          </a:xfrm>
          <a:prstGeom prst="rect">
            <a:avLst/>
          </a:prstGeom>
          <a:noFill/>
          <a:ln w="9525">
            <a:noFill/>
            <a:miter lim="800000"/>
            <a:headEnd/>
            <a:tailEnd/>
          </a:ln>
        </p:spPr>
        <p:txBody>
          <a:bodyPr wrap="none" lIns="0" tIns="0" rIns="0" bIns="0">
            <a:spAutoFit/>
          </a:bodyPr>
          <a:lstStyle/>
          <a:p>
            <a:r>
              <a:rPr lang="es-MX" sz="3200" dirty="0">
                <a:effectLst>
                  <a:outerShdw blurRad="38100" dist="38100" dir="2700000" algn="tl">
                    <a:srgbClr val="000000">
                      <a:alpha val="43137"/>
                    </a:srgbClr>
                  </a:outerShdw>
                </a:effectLst>
                <a:latin typeface="Arial" pitchFamily="34" charset="0"/>
              </a:rPr>
              <a:t>FIRA</a:t>
            </a:r>
            <a:r>
              <a:rPr lang="es-MX" sz="2100" dirty="0">
                <a:effectLst>
                  <a:outerShdw blurRad="38100" dist="38100" dir="2700000" algn="tl">
                    <a:srgbClr val="000000">
                      <a:alpha val="43137"/>
                    </a:srgbClr>
                  </a:outerShdw>
                </a:effectLst>
                <a:latin typeface="Arial" pitchFamily="34" charset="0"/>
              </a:rPr>
              <a:t> </a:t>
            </a:r>
            <a:endParaRPr lang="es-ES" b="0" dirty="0">
              <a:effectLst>
                <a:outerShdw blurRad="38100" dist="38100" dir="2700000" algn="tl">
                  <a:srgbClr val="000000">
                    <a:alpha val="43137"/>
                  </a:srgbClr>
                </a:outerShdw>
              </a:effectLst>
              <a:latin typeface="Arial" pitchFamily="34" charset="0"/>
            </a:endParaRPr>
          </a:p>
        </p:txBody>
      </p:sp>
      <p:sp>
        <p:nvSpPr>
          <p:cNvPr id="20" name="Rectangle 3"/>
          <p:cNvSpPr txBox="1">
            <a:spLocks noChangeArrowheads="1"/>
          </p:cNvSpPr>
          <p:nvPr/>
        </p:nvSpPr>
        <p:spPr bwMode="auto">
          <a:xfrm>
            <a:off x="-211951" y="55555"/>
            <a:ext cx="9144000" cy="70643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lvl="1" algn="ctr">
              <a:lnSpc>
                <a:spcPct val="90000"/>
              </a:lnSpc>
              <a:spcBef>
                <a:spcPct val="50000"/>
              </a:spcBef>
              <a:buClr>
                <a:srgbClr val="FF3300"/>
              </a:buClr>
              <a:defRPr/>
            </a:pPr>
            <a:r>
              <a:rPr lang="es-MX" sz="2000" b="1" dirty="0" smtClean="0">
                <a:effectLst>
                  <a:outerShdw blurRad="38100" dist="38100" dir="2700000" algn="tl">
                    <a:srgbClr val="000000">
                      <a:alpha val="43137"/>
                    </a:srgbClr>
                  </a:outerShdw>
                </a:effectLst>
                <a:latin typeface="Arial" pitchFamily="34" charset="0"/>
                <a:cs typeface="Arial" pitchFamily="34" charset="0"/>
              </a:rPr>
              <a:t>AGENTES PROCREAS en FIRA </a:t>
            </a:r>
            <a:endParaRPr kumimoji="0" lang="es-ES" sz="2000" b="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sp>
        <p:nvSpPr>
          <p:cNvPr id="26" name="25 Flecha derecha"/>
          <p:cNvSpPr/>
          <p:nvPr/>
        </p:nvSpPr>
        <p:spPr bwMode="auto">
          <a:xfrm>
            <a:off x="5572132" y="3518678"/>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a:lnSpc>
                <a:spcPct val="150000"/>
              </a:lnSpc>
              <a:buClr>
                <a:srgbClr val="EEECE1"/>
              </a:buClr>
              <a:defRPr/>
            </a:pPr>
            <a:endParaRPr lang="es-MX" sz="900" smtClean="0">
              <a:solidFill>
                <a:srgbClr val="000000"/>
              </a:solidFill>
              <a:effectLst>
                <a:outerShdw blurRad="38100" dist="38100" dir="2700000" algn="tl">
                  <a:srgbClr val="000000">
                    <a:alpha val="43137"/>
                  </a:srgbClr>
                </a:outerShdw>
              </a:effectLst>
              <a:latin typeface="+mn-lt"/>
              <a:ea typeface="ＭＳ Ｐゴシック" pitchFamily="-112" charset="-128"/>
            </a:endParaRPr>
          </a:p>
        </p:txBody>
      </p:sp>
      <p:sp>
        <p:nvSpPr>
          <p:cNvPr id="27" name="26 Flecha derecha"/>
          <p:cNvSpPr/>
          <p:nvPr/>
        </p:nvSpPr>
        <p:spPr bwMode="auto">
          <a:xfrm>
            <a:off x="2214546" y="3518678"/>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a:lnSpc>
                <a:spcPct val="150000"/>
              </a:lnSpc>
              <a:buClr>
                <a:srgbClr val="EEECE1"/>
              </a:buClr>
              <a:defRPr/>
            </a:pPr>
            <a:endParaRPr lang="es-MX" sz="900" smtClean="0">
              <a:solidFill>
                <a:srgbClr val="000000"/>
              </a:solidFill>
              <a:latin typeface="+mn-lt"/>
              <a:ea typeface="ＭＳ Ｐゴシック" pitchFamily="-112" charset="-128"/>
            </a:endParaRPr>
          </a:p>
        </p:txBody>
      </p:sp>
      <p:sp>
        <p:nvSpPr>
          <p:cNvPr id="25" name="Rectangle 18"/>
          <p:cNvSpPr>
            <a:spLocks noChangeArrowheads="1"/>
          </p:cNvSpPr>
          <p:nvPr/>
        </p:nvSpPr>
        <p:spPr bwMode="auto">
          <a:xfrm>
            <a:off x="2235034" y="3232926"/>
            <a:ext cx="836768" cy="323165"/>
          </a:xfrm>
          <a:prstGeom prst="rect">
            <a:avLst/>
          </a:prstGeom>
          <a:noFill/>
          <a:ln w="9525">
            <a:noFill/>
            <a:miter lim="800000"/>
            <a:headEnd/>
            <a:tailEnd/>
          </a:ln>
        </p:spPr>
        <p:txBody>
          <a:bodyPr wrap="none" lIns="0" tIns="0" rIns="0" bIns="0">
            <a:spAutoFit/>
          </a:bodyPr>
          <a:lstStyle/>
          <a:p>
            <a:r>
              <a:rPr lang="es-MX" sz="2100" dirty="0" smtClean="0">
                <a:latin typeface="Arial" pitchFamily="34" charset="0"/>
              </a:rPr>
              <a:t> </a:t>
            </a:r>
            <a:r>
              <a:rPr lang="es-MX" sz="2100" dirty="0">
                <a:latin typeface="Arial" pitchFamily="34" charset="0"/>
              </a:rPr>
              <a:t>Banca</a:t>
            </a:r>
            <a:endParaRPr lang="es-ES" b="0" dirty="0">
              <a:latin typeface="Arial" pitchFamily="34" charset="0"/>
            </a:endParaRPr>
          </a:p>
        </p:txBody>
      </p:sp>
      <p:sp>
        <p:nvSpPr>
          <p:cNvPr id="2" name="1 Rectángulo"/>
          <p:cNvSpPr/>
          <p:nvPr/>
        </p:nvSpPr>
        <p:spPr>
          <a:xfrm>
            <a:off x="142844" y="5934285"/>
            <a:ext cx="8761444" cy="590931"/>
          </a:xfrm>
          <a:prstGeom prst="rect">
            <a:avLst/>
          </a:prstGeom>
        </p:spPr>
        <p:txBody>
          <a:bodyPr wrap="square">
            <a:spAutoFit/>
          </a:bodyPr>
          <a:lstStyle/>
          <a:p>
            <a:pPr marL="288925" indent="-288925" algn="just">
              <a:lnSpc>
                <a:spcPct val="90000"/>
              </a:lnSpc>
              <a:spcBef>
                <a:spcPct val="50000"/>
              </a:spcBef>
              <a:buFontTx/>
              <a:buChar char="•"/>
              <a:tabLst>
                <a:tab pos="381000" algn="l"/>
                <a:tab pos="666750" algn="l"/>
              </a:tabLst>
            </a:pPr>
            <a:r>
              <a:rPr lang="es-MX" dirty="0" smtClean="0">
                <a:latin typeface="Arial" pitchFamily="34" charset="0"/>
                <a:cs typeface="Times New Roman" pitchFamily="18" charset="0"/>
              </a:rPr>
              <a:t>Los hace AGENTES DEL PROGRAMA DE CREDITO POR ADMINISTRACIÓN que deberán evolucionar a IFNB en 5 años.</a:t>
            </a:r>
            <a:endParaRPr lang="es-MX" dirty="0">
              <a:latin typeface="Arial" pitchFamily="34" charset="0"/>
              <a:cs typeface="Times New Roman" pitchFamily="18" charset="0"/>
            </a:endParaRPr>
          </a:p>
        </p:txBody>
      </p:sp>
    </p:spTree>
    <p:extLst>
      <p:ext uri="{BB962C8B-B14F-4D97-AF65-F5344CB8AC3E}">
        <p14:creationId xmlns:p14="http://schemas.microsoft.com/office/powerpoint/2010/main" val="22151430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p:cNvSpPr>
            <a:spLocks noChangeArrowheads="1"/>
          </p:cNvSpPr>
          <p:nvPr/>
        </p:nvSpPr>
        <p:spPr bwMode="auto">
          <a:xfrm>
            <a:off x="1343025" y="1109663"/>
            <a:ext cx="9144000" cy="0"/>
          </a:xfrm>
          <a:prstGeom prst="rect">
            <a:avLst/>
          </a:prstGeom>
          <a:noFill/>
          <a:ln w="9525">
            <a:noFill/>
            <a:miter lim="800000"/>
            <a:headEnd/>
            <a:tailEnd/>
          </a:ln>
        </p:spPr>
        <p:txBody>
          <a:bodyPr>
            <a:spAutoFit/>
          </a:bodyPr>
          <a:lstStyle/>
          <a:p>
            <a:endParaRPr lang="es-MX"/>
          </a:p>
        </p:txBody>
      </p:sp>
      <p:graphicFrame>
        <p:nvGraphicFramePr>
          <p:cNvPr id="6146" name="Object 5"/>
          <p:cNvGraphicFramePr>
            <a:graphicFrameLocks noChangeAspect="1"/>
          </p:cNvGraphicFramePr>
          <p:nvPr>
            <p:extLst>
              <p:ext uri="{D42A27DB-BD31-4B8C-83A1-F6EECF244321}">
                <p14:modId xmlns:p14="http://schemas.microsoft.com/office/powerpoint/2010/main" val="2532266932"/>
              </p:ext>
            </p:extLst>
          </p:nvPr>
        </p:nvGraphicFramePr>
        <p:xfrm>
          <a:off x="467544" y="1039019"/>
          <a:ext cx="8191698" cy="5503315"/>
        </p:xfrm>
        <a:graphic>
          <a:graphicData uri="http://schemas.openxmlformats.org/presentationml/2006/ole">
            <mc:AlternateContent xmlns:mc="http://schemas.openxmlformats.org/markup-compatibility/2006">
              <mc:Choice xmlns:v="urn:schemas-microsoft-com:vml" Requires="v">
                <p:oleObj spid="_x0000_s4125" name="Gráfico" r:id="rId3" imgW="6096000" imgH="4107252" progId="MSGraph.Chart.8">
                  <p:embed followColorScheme="full"/>
                </p:oleObj>
              </mc:Choice>
              <mc:Fallback>
                <p:oleObj name="Gráfico" r:id="rId3" imgW="6096000" imgH="4107252" progId="MSGraph.Chart.8">
                  <p:embed followColorScheme="full"/>
                  <p:pic>
                    <p:nvPicPr>
                      <p:cNvPr id="0" name=""/>
                      <p:cNvPicPr>
                        <a:picLocks noChangeAspect="1" noChangeArrowheads="1"/>
                      </p:cNvPicPr>
                      <p:nvPr/>
                    </p:nvPicPr>
                    <p:blipFill>
                      <a:blip r:embed="rId4"/>
                      <a:srcRect/>
                      <a:stretch>
                        <a:fillRect/>
                      </a:stretch>
                    </p:blipFill>
                    <p:spPr bwMode="auto">
                      <a:xfrm>
                        <a:off x="467544" y="1039019"/>
                        <a:ext cx="8191698" cy="5503315"/>
                      </a:xfrm>
                      <a:prstGeom prst="rect">
                        <a:avLst/>
                      </a:prstGeom>
                      <a:noFill/>
                      <a:extLst/>
                    </p:spPr>
                  </p:pic>
                </p:oleObj>
              </mc:Fallback>
            </mc:AlternateContent>
          </a:graphicData>
        </a:graphic>
      </p:graphicFrame>
      <p:sp>
        <p:nvSpPr>
          <p:cNvPr id="6150" name="Text Box 6"/>
          <p:cNvSpPr txBox="1">
            <a:spLocks noChangeArrowheads="1"/>
          </p:cNvSpPr>
          <p:nvPr/>
        </p:nvSpPr>
        <p:spPr bwMode="auto">
          <a:xfrm>
            <a:off x="2057400" y="2286000"/>
            <a:ext cx="1905000" cy="581025"/>
          </a:xfrm>
          <a:prstGeom prst="rect">
            <a:avLst/>
          </a:prstGeom>
          <a:noFill/>
          <a:ln w="9525">
            <a:noFill/>
            <a:miter lim="800000"/>
            <a:headEnd/>
            <a:tailEnd/>
          </a:ln>
        </p:spPr>
        <p:txBody>
          <a:bodyPr>
            <a:spAutoFit/>
          </a:bodyPr>
          <a:lstStyle/>
          <a:p>
            <a:pPr>
              <a:spcBef>
                <a:spcPct val="50000"/>
              </a:spcBef>
            </a:pPr>
            <a:r>
              <a:rPr lang="es-MX" b="0">
                <a:solidFill>
                  <a:schemeClr val="bg1"/>
                </a:solidFill>
                <a:latin typeface="Times New Roman" pitchFamily="18" charset="0"/>
              </a:rPr>
              <a:t>( * ) Incluye Parafinancieras</a:t>
            </a:r>
          </a:p>
        </p:txBody>
      </p:sp>
      <p:sp>
        <p:nvSpPr>
          <p:cNvPr id="6151" name="Rectangle 8"/>
          <p:cNvSpPr>
            <a:spLocks noChangeArrowheads="1"/>
          </p:cNvSpPr>
          <p:nvPr/>
        </p:nvSpPr>
        <p:spPr bwMode="auto">
          <a:xfrm>
            <a:off x="7592442" y="739945"/>
            <a:ext cx="1066800" cy="304800"/>
          </a:xfrm>
          <a:prstGeom prst="rect">
            <a:avLst/>
          </a:prstGeom>
          <a:noFill/>
          <a:ln w="9525">
            <a:noFill/>
            <a:miter lim="800000"/>
            <a:headEnd/>
            <a:tailEnd/>
          </a:ln>
        </p:spPr>
        <p:txBody>
          <a:bodyPr lIns="92075" tIns="46038" rIns="92075" bIns="46038" anchor="b"/>
          <a:lstStyle/>
          <a:p>
            <a:pPr algn="r"/>
            <a:r>
              <a:rPr lang="es-MX" sz="1800" dirty="0">
                <a:effectLst>
                  <a:outerShdw blurRad="38100" dist="38100" dir="2700000" algn="tl">
                    <a:srgbClr val="000000">
                      <a:alpha val="43137"/>
                    </a:srgbClr>
                  </a:outerShdw>
                </a:effectLst>
                <a:latin typeface="CG Omega" pitchFamily="34" charset="0"/>
              </a:rPr>
              <a:t>Anexo 7</a:t>
            </a:r>
            <a:endParaRPr lang="es-ES_tradnl" sz="1800" dirty="0">
              <a:effectLst>
                <a:outerShdw blurRad="38100" dist="38100" dir="2700000" algn="tl">
                  <a:srgbClr val="000000">
                    <a:alpha val="43137"/>
                  </a:srgbClr>
                </a:outerShdw>
              </a:effectLst>
              <a:latin typeface="CG Omega" pitchFamily="34" charset="0"/>
            </a:endParaRPr>
          </a:p>
        </p:txBody>
      </p:sp>
    </p:spTree>
    <p:extLst>
      <p:ext uri="{BB962C8B-B14F-4D97-AF65-F5344CB8AC3E}">
        <p14:creationId xmlns:p14="http://schemas.microsoft.com/office/powerpoint/2010/main" val="2866888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ChangeArrowheads="1"/>
          </p:cNvSpPr>
          <p:nvPr/>
        </p:nvSpPr>
        <p:spPr bwMode="auto">
          <a:xfrm>
            <a:off x="1343025" y="1109663"/>
            <a:ext cx="9144000" cy="0"/>
          </a:xfrm>
          <a:prstGeom prst="rect">
            <a:avLst/>
          </a:prstGeom>
          <a:noFill/>
          <a:ln w="9525">
            <a:noFill/>
            <a:miter lim="800000"/>
            <a:headEnd/>
            <a:tailEnd/>
          </a:ln>
        </p:spPr>
        <p:txBody>
          <a:bodyPr>
            <a:spAutoFit/>
          </a:bodyPr>
          <a:lstStyle/>
          <a:p>
            <a:endParaRPr lang="es-MX"/>
          </a:p>
        </p:txBody>
      </p:sp>
      <p:graphicFrame>
        <p:nvGraphicFramePr>
          <p:cNvPr id="5122" name="Object 5"/>
          <p:cNvGraphicFramePr>
            <a:graphicFrameLocks noChangeAspect="1"/>
          </p:cNvGraphicFramePr>
          <p:nvPr>
            <p:extLst>
              <p:ext uri="{D42A27DB-BD31-4B8C-83A1-F6EECF244321}">
                <p14:modId xmlns:p14="http://schemas.microsoft.com/office/powerpoint/2010/main" val="3851483887"/>
              </p:ext>
            </p:extLst>
          </p:nvPr>
        </p:nvGraphicFramePr>
        <p:xfrm>
          <a:off x="411193" y="1050234"/>
          <a:ext cx="8289925" cy="5445125"/>
        </p:xfrm>
        <a:graphic>
          <a:graphicData uri="http://schemas.openxmlformats.org/presentationml/2006/ole">
            <mc:AlternateContent xmlns:mc="http://schemas.openxmlformats.org/markup-compatibility/2006">
              <mc:Choice xmlns:v="urn:schemas-microsoft-com:vml" Requires="v">
                <p:oleObj spid="_x0000_s5149" name="Gráfico" r:id="rId3" imgW="5791200" imgH="3802308" progId="MSGraph.Chart.8">
                  <p:embed followColorScheme="full"/>
                </p:oleObj>
              </mc:Choice>
              <mc:Fallback>
                <p:oleObj name="Gráfico" r:id="rId3" imgW="5791200" imgH="3802308" progId="MSGraph.Chart.8">
                  <p:embed followColorScheme="full"/>
                  <p:pic>
                    <p:nvPicPr>
                      <p:cNvPr id="0" name=""/>
                      <p:cNvPicPr>
                        <a:picLocks noChangeAspect="1" noChangeArrowheads="1"/>
                      </p:cNvPicPr>
                      <p:nvPr/>
                    </p:nvPicPr>
                    <p:blipFill>
                      <a:blip r:embed="rId4"/>
                      <a:srcRect/>
                      <a:stretch>
                        <a:fillRect/>
                      </a:stretch>
                    </p:blipFill>
                    <p:spPr bwMode="auto">
                      <a:xfrm>
                        <a:off x="411193" y="1050234"/>
                        <a:ext cx="8289925" cy="5445125"/>
                      </a:xfrm>
                      <a:prstGeom prst="rect">
                        <a:avLst/>
                      </a:prstGeom>
                      <a:noFill/>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5125" name="Rectangle 7"/>
          <p:cNvSpPr>
            <a:spLocks noChangeArrowheads="1"/>
          </p:cNvSpPr>
          <p:nvPr/>
        </p:nvSpPr>
        <p:spPr bwMode="auto">
          <a:xfrm>
            <a:off x="7524328" y="775149"/>
            <a:ext cx="1066800" cy="304800"/>
          </a:xfrm>
          <a:prstGeom prst="rect">
            <a:avLst/>
          </a:prstGeom>
          <a:noFill/>
          <a:ln w="9525">
            <a:noFill/>
            <a:miter lim="800000"/>
            <a:headEnd/>
            <a:tailEnd/>
          </a:ln>
        </p:spPr>
        <p:txBody>
          <a:bodyPr lIns="92075" tIns="46038" rIns="92075" bIns="46038" anchor="b"/>
          <a:lstStyle/>
          <a:p>
            <a:pPr algn="r"/>
            <a:r>
              <a:rPr lang="es-MX" sz="1800" dirty="0">
                <a:effectLst>
                  <a:outerShdw blurRad="38100" dist="38100" dir="2700000" algn="tl">
                    <a:srgbClr val="000000">
                      <a:alpha val="43137"/>
                    </a:srgbClr>
                  </a:outerShdw>
                </a:effectLst>
                <a:latin typeface="CG Omega" pitchFamily="34" charset="0"/>
              </a:rPr>
              <a:t>Anexo 6</a:t>
            </a:r>
            <a:endParaRPr lang="es-ES_tradnl" sz="1800" dirty="0">
              <a:effectLst>
                <a:outerShdw blurRad="38100" dist="38100" dir="2700000" algn="tl">
                  <a:srgbClr val="000000">
                    <a:alpha val="43137"/>
                  </a:srgbClr>
                </a:outerShdw>
              </a:effectLst>
              <a:latin typeface="CG Omega" pitchFamily="34" charset="0"/>
            </a:endParaRPr>
          </a:p>
        </p:txBody>
      </p:sp>
    </p:spTree>
    <p:extLst>
      <p:ext uri="{BB962C8B-B14F-4D97-AF65-F5344CB8AC3E}">
        <p14:creationId xmlns:p14="http://schemas.microsoft.com/office/powerpoint/2010/main" val="2959538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 name="Object 5"/>
          <p:cNvGraphicFramePr>
            <a:graphicFrameLocks noChangeAspect="1"/>
          </p:cNvGraphicFramePr>
          <p:nvPr>
            <p:extLst>
              <p:ext uri="{D42A27DB-BD31-4B8C-83A1-F6EECF244321}">
                <p14:modId xmlns:p14="http://schemas.microsoft.com/office/powerpoint/2010/main" val="3944069629"/>
              </p:ext>
            </p:extLst>
          </p:nvPr>
        </p:nvGraphicFramePr>
        <p:xfrm>
          <a:off x="419696" y="836712"/>
          <a:ext cx="8400776" cy="5666705"/>
        </p:xfrm>
        <a:graphic>
          <a:graphicData uri="http://schemas.openxmlformats.org/presentationml/2006/ole">
            <mc:AlternateContent xmlns:mc="http://schemas.openxmlformats.org/markup-compatibility/2006">
              <mc:Choice xmlns:v="urn:schemas-microsoft-com:vml" Requires="v">
                <p:oleObj spid="_x0000_s7197" name="Gráfico" r:id="rId3" imgW="6096000" imgH="4107252" progId="MSGraph.Chart.8">
                  <p:embed followColorScheme="full"/>
                </p:oleObj>
              </mc:Choice>
              <mc:Fallback>
                <p:oleObj name="Gráfico" r:id="rId3" imgW="6096000" imgH="4107252" progId="MSGraph.Chart.8">
                  <p:embed followColorScheme="full"/>
                  <p:pic>
                    <p:nvPicPr>
                      <p:cNvPr id="0" name=""/>
                      <p:cNvPicPr>
                        <a:picLocks noChangeAspect="1" noChangeArrowheads="1"/>
                      </p:cNvPicPr>
                      <p:nvPr/>
                    </p:nvPicPr>
                    <p:blipFill>
                      <a:blip r:embed="rId4"/>
                      <a:srcRect/>
                      <a:stretch>
                        <a:fillRect/>
                      </a:stretch>
                    </p:blipFill>
                    <p:spPr bwMode="auto">
                      <a:xfrm>
                        <a:off x="419696" y="836712"/>
                        <a:ext cx="8400776" cy="5666705"/>
                      </a:xfrm>
                      <a:prstGeom prst="rect">
                        <a:avLst/>
                      </a:prstGeom>
                      <a:noFill/>
                      <a:extLst/>
                    </p:spPr>
                  </p:pic>
                </p:oleObj>
              </mc:Fallback>
            </mc:AlternateContent>
          </a:graphicData>
        </a:graphic>
      </p:graphicFrame>
      <p:sp>
        <p:nvSpPr>
          <p:cNvPr id="4101" name="Text Box 6"/>
          <p:cNvSpPr txBox="1">
            <a:spLocks noChangeArrowheads="1"/>
          </p:cNvSpPr>
          <p:nvPr/>
        </p:nvSpPr>
        <p:spPr bwMode="auto">
          <a:xfrm>
            <a:off x="396280" y="6513624"/>
            <a:ext cx="1295400" cy="369332"/>
          </a:xfrm>
          <a:prstGeom prst="rect">
            <a:avLst/>
          </a:prstGeom>
          <a:noFill/>
          <a:ln w="9525">
            <a:noFill/>
            <a:miter lim="800000"/>
            <a:headEnd/>
            <a:tailEnd/>
          </a:ln>
        </p:spPr>
        <p:txBody>
          <a:bodyPr>
            <a:spAutoFit/>
          </a:bodyPr>
          <a:lstStyle/>
          <a:p>
            <a:pPr>
              <a:spcBef>
                <a:spcPct val="50000"/>
              </a:spcBef>
            </a:pPr>
            <a:r>
              <a:rPr lang="es-MX"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Estimado</a:t>
            </a:r>
          </a:p>
        </p:txBody>
      </p:sp>
    </p:spTree>
    <p:extLst>
      <p:ext uri="{BB962C8B-B14F-4D97-AF65-F5344CB8AC3E}">
        <p14:creationId xmlns:p14="http://schemas.microsoft.com/office/powerpoint/2010/main" val="4114303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6948264" y="6526884"/>
            <a:ext cx="2195736" cy="365125"/>
          </a:xfrm>
        </p:spPr>
        <p:txBody>
          <a:bodyPr/>
          <a:lstStyle/>
          <a:p>
            <a:r>
              <a:rPr lang="es-MX" sz="1400" dirty="0">
                <a:solidFill>
                  <a:prstClr val="black">
                    <a:tint val="75000"/>
                  </a:prstClr>
                </a:solidFill>
              </a:rPr>
              <a:t>2</a:t>
            </a:r>
            <a:r>
              <a:rPr lang="es-MX" sz="1400" dirty="0" smtClean="0">
                <a:solidFill>
                  <a:prstClr val="black">
                    <a:tint val="75000"/>
                  </a:prstClr>
                </a:solidFill>
              </a:rPr>
              <a:t>0 de noviembre, 2012 </a:t>
            </a:r>
            <a:endParaRPr lang="es-MX" sz="1400" dirty="0">
              <a:solidFill>
                <a:prstClr val="black">
                  <a:tint val="75000"/>
                </a:prstClr>
              </a:solidFill>
            </a:endParaRPr>
          </a:p>
        </p:txBody>
      </p:sp>
      <p:sp>
        <p:nvSpPr>
          <p:cNvPr id="4" name="3 Marcador de pie de página"/>
          <p:cNvSpPr>
            <a:spLocks noGrp="1"/>
          </p:cNvSpPr>
          <p:nvPr>
            <p:ph type="ftr" sz="quarter" idx="11"/>
          </p:nvPr>
        </p:nvSpPr>
        <p:spPr>
          <a:xfrm>
            <a:off x="3987502" y="6233672"/>
            <a:ext cx="1167408" cy="365125"/>
          </a:xfrm>
        </p:spPr>
        <p:txBody>
          <a:bodyPr/>
          <a:lstStyle/>
          <a:p>
            <a:r>
              <a:rPr lang="es-MX" dirty="0" smtClean="0">
                <a:solidFill>
                  <a:prstClr val="black">
                    <a:tint val="75000"/>
                  </a:prstClr>
                </a:solidFill>
                <a:effectLst>
                  <a:outerShdw blurRad="38100" dist="38100" dir="2700000" algn="tl">
                    <a:srgbClr val="000000">
                      <a:alpha val="43137"/>
                    </a:srgbClr>
                  </a:outerShdw>
                </a:effectLst>
              </a:rPr>
              <a:t>" FIDESO"</a:t>
            </a:r>
            <a:endParaRPr lang="es-MX" dirty="0">
              <a:solidFill>
                <a:prstClr val="black">
                  <a:tint val="75000"/>
                </a:prstClr>
              </a:solidFill>
              <a:effectLst>
                <a:outerShdw blurRad="38100" dist="38100" dir="2700000" algn="tl">
                  <a:srgbClr val="000000">
                    <a:alpha val="43137"/>
                  </a:srgbClr>
                </a:outerShdw>
              </a:effectLst>
            </a:endParaRPr>
          </a:p>
        </p:txBody>
      </p:sp>
      <p:sp>
        <p:nvSpPr>
          <p:cNvPr id="23" name="22 Rectángulo"/>
          <p:cNvSpPr/>
          <p:nvPr/>
        </p:nvSpPr>
        <p:spPr>
          <a:xfrm>
            <a:off x="912017" y="1556791"/>
            <a:ext cx="7044359" cy="2592289"/>
          </a:xfrm>
          <a:prstGeom prst="rect">
            <a:avLst/>
          </a:prstGeom>
        </p:spPr>
        <p:txBody>
          <a:bodyPr/>
          <a:lstStyle/>
          <a:p>
            <a:pPr algn="ctr">
              <a:lnSpc>
                <a:spcPct val="150000"/>
              </a:lnSpc>
              <a:buFontTx/>
              <a:buChar char="•"/>
            </a:pPr>
            <a:endParaRPr lang="es-MX" sz="2400" dirty="0">
              <a:solidFill>
                <a:prstClr val="black"/>
              </a:solidFill>
              <a:latin typeface="Arial" panose="020B0604020202020204" pitchFamily="34" charset="0"/>
              <a:cs typeface="Arial" panose="020B0604020202020204" pitchFamily="34" charset="0"/>
            </a:endParaRPr>
          </a:p>
          <a:p>
            <a:pPr algn="ctr"/>
            <a:r>
              <a:rPr lang="es-MX" sz="2400" b="1" dirty="0" smtClean="0">
                <a:solidFill>
                  <a:prstClr val="black"/>
                </a:solidFill>
                <a:latin typeface="Arial" panose="020B0604020202020204" pitchFamily="34" charset="0"/>
                <a:cs typeface="Arial" panose="020B0604020202020204" pitchFamily="34" charset="0"/>
              </a:rPr>
              <a:t>Propuesta para crear un:</a:t>
            </a:r>
          </a:p>
          <a:p>
            <a:pPr algn="ctr"/>
            <a:r>
              <a:rPr lang="es-MX"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s-MX" sz="2400" b="1" spc="300"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Sistema Integral de Coinversión en </a:t>
            </a:r>
          </a:p>
          <a:p>
            <a:pPr algn="ctr"/>
            <a:r>
              <a:rPr lang="es-MX" sz="2400" b="1" spc="300"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Inversiones de  la Economía Social”</a:t>
            </a:r>
            <a:endParaRPr lang="es-MX" sz="2400" b="1" spc="300"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s-MX" sz="1200" b="1" dirty="0">
              <a:solidFill>
                <a:prstClr val="black"/>
              </a:solidFill>
              <a:latin typeface="Arial" panose="020B0604020202020204" pitchFamily="34" charset="0"/>
              <a:cs typeface="Arial" panose="020B0604020202020204" pitchFamily="34" charset="0"/>
            </a:endParaRPr>
          </a:p>
          <a:p>
            <a:pPr algn="ctr"/>
            <a:r>
              <a:rPr lang="es-MX" sz="2400" b="1"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SEDESOL- FOCIR</a:t>
            </a:r>
          </a:p>
          <a:p>
            <a:pPr algn="ctr"/>
            <a:r>
              <a:rPr lang="es-MX" sz="2000" b="1" spc="300" dirty="0" smtClean="0">
                <a:solidFill>
                  <a:prstClr val="black"/>
                </a:solidFill>
                <a:latin typeface="Arial" panose="020B0604020202020204" pitchFamily="34" charset="0"/>
                <a:cs typeface="Arial" panose="020B0604020202020204" pitchFamily="34" charset="0"/>
              </a:rPr>
              <a:t>Fondo de Inversión para el Desarrollo Social</a:t>
            </a:r>
          </a:p>
          <a:p>
            <a:pPr algn="ctr"/>
            <a:r>
              <a:rPr lang="es-MX" sz="2000" b="1" i="1" spc="300" dirty="0" smtClean="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FONDESOL</a:t>
            </a:r>
            <a:endParaRPr lang="es-MX" sz="2000" b="1" i="1" spc="300"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s-MX" sz="2400" b="1" spc="300" dirty="0">
              <a:solidFill>
                <a:prstClr val="black"/>
              </a:solidFill>
              <a:latin typeface="Arial" panose="020B0604020202020204" pitchFamily="34" charset="0"/>
              <a:cs typeface="Arial" panose="020B0604020202020204" pitchFamily="34" charset="0"/>
            </a:endParaRPr>
          </a:p>
          <a:p>
            <a:pPr>
              <a:buFontTx/>
              <a:buChar char="•"/>
            </a:pPr>
            <a:endParaRPr lang="es-MX" dirty="0">
              <a:solidFill>
                <a:prstClr val="black"/>
              </a:solidFill>
              <a:latin typeface="Arial" panose="020B0604020202020204" pitchFamily="34" charset="0"/>
              <a:cs typeface="Arial" panose="020B0604020202020204" pitchFamily="34" charset="0"/>
            </a:endParaRPr>
          </a:p>
          <a:p>
            <a:pPr>
              <a:buFontTx/>
              <a:buChar char="•"/>
            </a:pPr>
            <a:endParaRPr lang="es-MX" dirty="0">
              <a:solidFill>
                <a:prstClr val="black"/>
              </a:solidFill>
              <a:latin typeface="Arial" panose="020B0604020202020204" pitchFamily="34" charset="0"/>
              <a:cs typeface="Arial" panose="020B0604020202020204" pitchFamily="34" charset="0"/>
            </a:endParaRPr>
          </a:p>
        </p:txBody>
      </p:sp>
      <p:cxnSp>
        <p:nvCxnSpPr>
          <p:cNvPr id="27" name="26 Conector recto"/>
          <p:cNvCxnSpPr/>
          <p:nvPr/>
        </p:nvCxnSpPr>
        <p:spPr>
          <a:xfrm>
            <a:off x="2091538" y="4844957"/>
            <a:ext cx="4685311" cy="0"/>
          </a:xfrm>
          <a:prstGeom prst="line">
            <a:avLst/>
          </a:prstGeom>
          <a:ln>
            <a:solidFill>
              <a:srgbClr val="00B050"/>
            </a:solidFill>
          </a:ln>
        </p:spPr>
        <p:style>
          <a:lnRef idx="1">
            <a:schemeClr val="accent6"/>
          </a:lnRef>
          <a:fillRef idx="0">
            <a:schemeClr val="accent6"/>
          </a:fillRef>
          <a:effectRef idx="0">
            <a:schemeClr val="accent6"/>
          </a:effectRef>
          <a:fontRef idx="minor">
            <a:schemeClr val="tx1"/>
          </a:fontRef>
        </p:style>
      </p:cxnSp>
      <p:cxnSp>
        <p:nvCxnSpPr>
          <p:cNvPr id="32" name="31 Conector recto"/>
          <p:cNvCxnSpPr/>
          <p:nvPr/>
        </p:nvCxnSpPr>
        <p:spPr>
          <a:xfrm>
            <a:off x="2663788" y="5013176"/>
            <a:ext cx="3816424" cy="0"/>
          </a:xfrm>
          <a:prstGeom prst="line">
            <a:avLst/>
          </a:prstGeom>
          <a:ln>
            <a:solidFill>
              <a:srgbClr val="00B050"/>
            </a:solidFill>
          </a:ln>
        </p:spPr>
        <p:style>
          <a:lnRef idx="1">
            <a:schemeClr val="accent6"/>
          </a:lnRef>
          <a:fillRef idx="0">
            <a:schemeClr val="accent6"/>
          </a:fillRef>
          <a:effectRef idx="0">
            <a:schemeClr val="accent6"/>
          </a:effectRef>
          <a:fontRef idx="minor">
            <a:schemeClr val="tx1"/>
          </a:fontRef>
        </p:style>
      </p:cxnSp>
      <p:pic>
        <p:nvPicPr>
          <p:cNvPr id="34" name="Picture 2" descr="http://www.freepik.es/foto-gratis/crecimiento-vegetal-flora-flora-hierba_314293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4808" y="5187619"/>
            <a:ext cx="1432795" cy="954434"/>
          </a:xfrm>
          <a:prstGeom prst="roundRect">
            <a:avLst>
              <a:gd name="adj" fmla="val 50000"/>
            </a:avLst>
          </a:prstGeom>
          <a:solidFill>
            <a:srgbClr val="FFFFFF"/>
          </a:solidFill>
          <a:ln w="76200" cap="sq">
            <a:noFill/>
            <a:miter lim="800000"/>
          </a:ln>
          <a:effectLst>
            <a:reflection blurRad="12700" stA="33000" endPos="28000" dist="5000" dir="5400000" sy="-100000" algn="bl" rotWithShape="0"/>
          </a:effectLst>
          <a:extLst/>
        </p:spPr>
      </p:pic>
      <p:pic>
        <p:nvPicPr>
          <p:cNvPr id="614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9263" y="764704"/>
            <a:ext cx="3163887"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982306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1268760"/>
            <a:ext cx="8424935" cy="4862870"/>
          </a:xfrm>
          <a:prstGeom prst="rect">
            <a:avLst/>
          </a:prstGeom>
          <a:noFill/>
        </p:spPr>
        <p:txBody>
          <a:bodyPr wrap="square" rtlCol="0">
            <a:spAutoFit/>
          </a:bodyPr>
          <a:lstStyle/>
          <a:p>
            <a:pPr algn="just">
              <a:spcAft>
                <a:spcPts val="1800"/>
              </a:spcAft>
            </a:pPr>
            <a:r>
              <a:rPr lang="es-MX" sz="2000" dirty="0" smtClean="0">
                <a:effectLst>
                  <a:outerShdw blurRad="38100" dist="38100" dir="2700000" algn="tl">
                    <a:srgbClr val="000000">
                      <a:alpha val="43137"/>
                    </a:srgbClr>
                  </a:outerShdw>
                </a:effectLst>
              </a:rPr>
              <a:t>Con el propósito de Fomentar, </a:t>
            </a:r>
            <a:r>
              <a:rPr lang="es-MX" sz="2000" dirty="0">
                <a:effectLst>
                  <a:outerShdw blurRad="38100" dist="38100" dir="2700000" algn="tl">
                    <a:srgbClr val="000000">
                      <a:alpha val="43137"/>
                    </a:srgbClr>
                  </a:outerShdw>
                </a:effectLst>
              </a:rPr>
              <a:t>con la posibilidad de recuperar el dinero </a:t>
            </a:r>
            <a:r>
              <a:rPr lang="es-MX" sz="2000" dirty="0" smtClean="0">
                <a:effectLst>
                  <a:outerShdw blurRad="38100" dist="38100" dir="2700000" algn="tl">
                    <a:srgbClr val="000000">
                      <a:alpha val="43137"/>
                    </a:srgbClr>
                  </a:outerShdw>
                </a:effectLst>
              </a:rPr>
              <a:t>al menos  </a:t>
            </a:r>
            <a:r>
              <a:rPr lang="es-MX" sz="2000" dirty="0">
                <a:effectLst>
                  <a:outerShdw blurRad="38100" dist="38100" dir="2700000" algn="tl">
                    <a:srgbClr val="000000">
                      <a:alpha val="43137"/>
                    </a:srgbClr>
                  </a:outerShdw>
                </a:effectLst>
              </a:rPr>
              <a:t>a valor nominal para seguirlo invirtiendo en el futuro y mantener el criterio de Fomento </a:t>
            </a:r>
            <a:r>
              <a:rPr lang="es-MX" sz="2000" dirty="0" smtClean="0">
                <a:effectLst>
                  <a:outerShdw blurRad="38100" dist="38100" dir="2700000" algn="tl">
                    <a:srgbClr val="000000">
                      <a:alpha val="43137"/>
                    </a:srgbClr>
                  </a:outerShdw>
                </a:effectLst>
              </a:rPr>
              <a:t>en una </a:t>
            </a:r>
            <a:r>
              <a:rPr lang="es-MX" sz="2000" dirty="0">
                <a:effectLst>
                  <a:outerShdw blurRad="38100" dist="38100" dir="2700000" algn="tl">
                    <a:srgbClr val="000000">
                      <a:alpha val="43137"/>
                    </a:srgbClr>
                  </a:outerShdw>
                </a:effectLst>
              </a:rPr>
              <a:t>segunda </a:t>
            </a:r>
            <a:r>
              <a:rPr lang="es-MX" sz="2000" dirty="0" smtClean="0">
                <a:effectLst>
                  <a:outerShdw blurRad="38100" dist="38100" dir="2700000" algn="tl">
                    <a:srgbClr val="000000">
                      <a:alpha val="43137"/>
                    </a:srgbClr>
                  </a:outerShdw>
                </a:effectLst>
              </a:rPr>
              <a:t>ronda.</a:t>
            </a:r>
          </a:p>
          <a:p>
            <a:pPr algn="just">
              <a:spcAft>
                <a:spcPts val="1800"/>
              </a:spcAft>
            </a:pPr>
            <a:r>
              <a:rPr lang="es-MX" sz="2000" dirty="0" smtClean="0">
                <a:effectLst>
                  <a:outerShdw blurRad="38100" dist="38100" dir="2700000" algn="tl">
                    <a:srgbClr val="000000">
                      <a:alpha val="43137"/>
                    </a:srgbClr>
                  </a:outerShdw>
                </a:effectLst>
              </a:rPr>
              <a:t>Se propone  </a:t>
            </a:r>
            <a:r>
              <a:rPr lang="es-MX" sz="2000" dirty="0">
                <a:effectLst>
                  <a:outerShdw blurRad="38100" dist="38100" dir="2700000" algn="tl">
                    <a:srgbClr val="000000">
                      <a:alpha val="43137"/>
                    </a:srgbClr>
                  </a:outerShdw>
                </a:effectLst>
              </a:rPr>
              <a:t>que </a:t>
            </a:r>
            <a:r>
              <a:rPr lang="es-MX" sz="2000" dirty="0" smtClean="0">
                <a:effectLst>
                  <a:outerShdw blurRad="38100" dist="38100" dir="2700000" algn="tl">
                    <a:srgbClr val="000000">
                      <a:alpha val="43137"/>
                    </a:srgbClr>
                  </a:outerShdw>
                </a:effectLst>
              </a:rPr>
              <a:t>en vez de usarlo </a:t>
            </a:r>
            <a:r>
              <a:rPr lang="es-MX" sz="2000" dirty="0">
                <a:effectLst>
                  <a:outerShdw blurRad="38100" dist="38100" dir="2700000" algn="tl">
                    <a:srgbClr val="000000">
                      <a:alpha val="43137"/>
                    </a:srgbClr>
                  </a:outerShdw>
                </a:effectLst>
              </a:rPr>
              <a:t>como </a:t>
            </a:r>
            <a:r>
              <a:rPr lang="es-MX" sz="2000" dirty="0" smtClean="0">
                <a:effectLst>
                  <a:outerShdw blurRad="38100" dist="38100" dir="2700000" algn="tl">
                    <a:srgbClr val="000000">
                      <a:alpha val="43137"/>
                    </a:srgbClr>
                  </a:outerShdw>
                </a:effectLst>
              </a:rPr>
              <a:t>“fondo perdido” </a:t>
            </a:r>
            <a:r>
              <a:rPr lang="es-MX" sz="2000" dirty="0">
                <a:effectLst>
                  <a:outerShdw blurRad="38100" dist="38100" dir="2700000" algn="tl">
                    <a:srgbClr val="000000">
                      <a:alpha val="43137"/>
                    </a:srgbClr>
                  </a:outerShdw>
                </a:effectLst>
              </a:rPr>
              <a:t>por una sola </a:t>
            </a:r>
            <a:r>
              <a:rPr lang="es-MX" sz="2000" dirty="0" smtClean="0">
                <a:effectLst>
                  <a:outerShdw blurRad="38100" dist="38100" dir="2700000" algn="tl">
                    <a:srgbClr val="000000">
                      <a:alpha val="43137"/>
                    </a:srgbClr>
                  </a:outerShdw>
                </a:effectLst>
              </a:rPr>
              <a:t>vez, se constituya un Nuevo “Sistema Integral de Coinversión” para que se “Jale” el Desarrollo del sector Social. Estos recursos se pondrían por parte de la SEDESOL en su presupuesto, para Fomentar el crear proyectos productivos que traigan desarrollo, todo ello con el apoyo y el conocimiento de FOCIR que ya tiene experiencia similar con otras Secretarías.</a:t>
            </a:r>
          </a:p>
          <a:p>
            <a:pPr algn="just">
              <a:spcAft>
                <a:spcPts val="1800"/>
              </a:spcAft>
            </a:pPr>
            <a:r>
              <a:rPr lang="es-MX" sz="2000" dirty="0" smtClean="0">
                <a:effectLst>
                  <a:outerShdw blurRad="38100" dist="38100" dir="2700000" algn="tl">
                    <a:srgbClr val="000000">
                      <a:alpha val="43137"/>
                    </a:srgbClr>
                  </a:outerShdw>
                </a:effectLst>
              </a:rPr>
              <a:t>La </a:t>
            </a:r>
            <a:r>
              <a:rPr lang="es-MX" sz="2000" dirty="0">
                <a:effectLst>
                  <a:outerShdw blurRad="38100" dist="38100" dir="2700000" algn="tl">
                    <a:srgbClr val="000000">
                      <a:alpha val="43137"/>
                    </a:srgbClr>
                  </a:outerShdw>
                </a:effectLst>
              </a:rPr>
              <a:t>diferencia </a:t>
            </a:r>
            <a:r>
              <a:rPr lang="es-MX" sz="2000" dirty="0" smtClean="0">
                <a:effectLst>
                  <a:outerShdw blurRad="38100" dist="38100" dir="2700000" algn="tl">
                    <a:srgbClr val="000000">
                      <a:alpha val="43137"/>
                    </a:srgbClr>
                  </a:outerShdw>
                </a:effectLst>
              </a:rPr>
              <a:t>en estas inversiones es que al ponerlas en un Fondo de Capital se vuelve Dinero Inteligente, ya que va con acompañamiento Financiero y asistencia técnica para que el proyecto sea realizado y es que por definición  en el Capital,  </a:t>
            </a:r>
            <a:r>
              <a:rPr lang="es-MX" sz="2000" dirty="0">
                <a:effectLst>
                  <a:outerShdw blurRad="38100" dist="38100" dir="2700000" algn="tl">
                    <a:srgbClr val="000000">
                      <a:alpha val="43137"/>
                    </a:srgbClr>
                  </a:outerShdw>
                </a:effectLst>
              </a:rPr>
              <a:t>FOCIR </a:t>
            </a:r>
            <a:r>
              <a:rPr lang="es-MX" sz="2000" dirty="0" smtClean="0">
                <a:effectLst>
                  <a:outerShdw blurRad="38100" dist="38100" dir="2700000" algn="tl">
                    <a:srgbClr val="000000">
                      <a:alpha val="43137"/>
                    </a:srgbClr>
                  </a:outerShdw>
                </a:effectLst>
              </a:rPr>
              <a:t> </a:t>
            </a:r>
            <a:r>
              <a:rPr lang="es-MX" sz="2000" dirty="0">
                <a:effectLst>
                  <a:outerShdw blurRad="38100" dist="38100" dir="2700000" algn="tl">
                    <a:srgbClr val="000000">
                      <a:alpha val="43137"/>
                    </a:srgbClr>
                  </a:outerShdw>
                </a:effectLst>
              </a:rPr>
              <a:t>participa en el proyecto hasta la recuperación del dinero asistiendo a los consejos de administración </a:t>
            </a:r>
            <a:r>
              <a:rPr lang="es-MX" sz="2000" dirty="0" smtClean="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15427004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1340768"/>
            <a:ext cx="8208913" cy="4524315"/>
          </a:xfrm>
          <a:prstGeom prst="rect">
            <a:avLst/>
          </a:prstGeom>
          <a:noFill/>
        </p:spPr>
        <p:txBody>
          <a:bodyPr wrap="square" rtlCol="0">
            <a:spAutoFit/>
          </a:bodyPr>
          <a:lstStyle/>
          <a:p>
            <a:pPr algn="just"/>
            <a:r>
              <a:rPr lang="es-MX" sz="2400" dirty="0" smtClean="0">
                <a:effectLst>
                  <a:outerShdw blurRad="38100" dist="38100" dir="2700000" algn="tl">
                    <a:srgbClr val="000000">
                      <a:alpha val="43137"/>
                    </a:srgbClr>
                  </a:outerShdw>
                </a:effectLst>
              </a:rPr>
              <a:t>La situación actual es que el apoyo se da solo y cuando </a:t>
            </a:r>
            <a:r>
              <a:rPr lang="es-MX" sz="2400" dirty="0">
                <a:effectLst>
                  <a:outerShdw blurRad="38100" dist="38100" dir="2700000" algn="tl">
                    <a:srgbClr val="000000">
                      <a:alpha val="43137"/>
                    </a:srgbClr>
                  </a:outerShdw>
                </a:effectLst>
              </a:rPr>
              <a:t>mucho se inspecciona que se haya invertido pero no se le da seguimiento ni apoyo o asistencia para que tenga </a:t>
            </a:r>
            <a:r>
              <a:rPr lang="es-MX" sz="2400" dirty="0" smtClean="0">
                <a:effectLst>
                  <a:outerShdw blurRad="38100" dist="38100" dir="2700000" algn="tl">
                    <a:srgbClr val="000000">
                      <a:alpha val="43137"/>
                    </a:srgbClr>
                  </a:outerShdw>
                </a:effectLst>
              </a:rPr>
              <a:t>éxito </a:t>
            </a:r>
            <a:r>
              <a:rPr lang="es-MX" sz="2400" dirty="0">
                <a:effectLst>
                  <a:outerShdw blurRad="38100" dist="38100" dir="2700000" algn="tl">
                    <a:srgbClr val="000000">
                      <a:alpha val="43137"/>
                    </a:srgbClr>
                  </a:outerShdw>
                </a:effectLst>
              </a:rPr>
              <a:t>la inversión</a:t>
            </a:r>
            <a:r>
              <a:rPr lang="es-MX" sz="2400" dirty="0" smtClean="0">
                <a:effectLst>
                  <a:outerShdw blurRad="38100" dist="38100" dir="2700000" algn="tl">
                    <a:srgbClr val="000000">
                      <a:alpha val="43137"/>
                    </a:srgbClr>
                  </a:outerShdw>
                </a:effectLst>
              </a:rPr>
              <a:t>. Situación que es muy similar en todos los subsidios y hasta cuando se aplica crédito.</a:t>
            </a:r>
          </a:p>
          <a:p>
            <a:pPr algn="just"/>
            <a:endParaRPr lang="es-MX" sz="2400" dirty="0">
              <a:effectLst>
                <a:outerShdw blurRad="38100" dist="38100" dir="2700000" algn="tl">
                  <a:srgbClr val="000000">
                    <a:alpha val="43137"/>
                  </a:srgbClr>
                </a:outerShdw>
              </a:effectLst>
            </a:endParaRPr>
          </a:p>
          <a:p>
            <a:pPr algn="just"/>
            <a:r>
              <a:rPr lang="es-MX" sz="2400" dirty="0">
                <a:effectLst>
                  <a:outerShdw blurRad="38100" dist="38100" dir="2700000" algn="tl">
                    <a:srgbClr val="000000">
                      <a:alpha val="43137"/>
                    </a:srgbClr>
                  </a:outerShdw>
                </a:effectLst>
              </a:rPr>
              <a:t> </a:t>
            </a:r>
          </a:p>
          <a:p>
            <a:pPr algn="just"/>
            <a:r>
              <a:rPr lang="es-MX" sz="2400" dirty="0">
                <a:effectLst>
                  <a:outerShdw blurRad="38100" dist="38100" dir="2700000" algn="tl">
                    <a:srgbClr val="000000">
                      <a:alpha val="43137"/>
                    </a:srgbClr>
                  </a:outerShdw>
                </a:effectLst>
              </a:rPr>
              <a:t>Así que en el caso de la SEDESOL, si destinan dinero para este fin lograrían primero orientar su </a:t>
            </a:r>
            <a:r>
              <a:rPr lang="es-MX" sz="2400" dirty="0" smtClean="0">
                <a:effectLst>
                  <a:outerShdw blurRad="38100" dist="38100" dir="2700000" algn="tl">
                    <a:srgbClr val="000000">
                      <a:alpha val="43137"/>
                    </a:srgbClr>
                  </a:outerShdw>
                </a:effectLst>
              </a:rPr>
              <a:t>política </a:t>
            </a:r>
            <a:r>
              <a:rPr lang="es-MX" sz="2400" dirty="0">
                <a:effectLst>
                  <a:outerShdw blurRad="38100" dist="38100" dir="2700000" algn="tl">
                    <a:srgbClr val="000000">
                      <a:alpha val="43137"/>
                    </a:srgbClr>
                  </a:outerShdw>
                </a:effectLst>
              </a:rPr>
              <a:t>con el apoyo de la inversión que ponen </a:t>
            </a:r>
            <a:r>
              <a:rPr lang="es-MX" sz="2400" dirty="0" smtClean="0">
                <a:effectLst>
                  <a:outerShdw blurRad="38100" dist="38100" dir="2700000" algn="tl">
                    <a:srgbClr val="000000">
                      <a:alpha val="43137"/>
                    </a:srgbClr>
                  </a:outerShdw>
                </a:effectLst>
              </a:rPr>
              <a:t>en </a:t>
            </a:r>
            <a:r>
              <a:rPr lang="es-MX" sz="2400" dirty="0">
                <a:effectLst>
                  <a:outerShdw blurRad="38100" dist="38100" dir="2700000" algn="tl">
                    <a:srgbClr val="000000">
                      <a:alpha val="43137"/>
                    </a:srgbClr>
                  </a:outerShdw>
                </a:effectLst>
              </a:rPr>
              <a:t>un tema de su </a:t>
            </a:r>
            <a:r>
              <a:rPr lang="es-MX" sz="2400" dirty="0" smtClean="0">
                <a:effectLst>
                  <a:outerShdw blurRad="38100" dist="38100" dir="2700000" algn="tl">
                    <a:srgbClr val="000000">
                      <a:alpha val="43137"/>
                    </a:srgbClr>
                  </a:outerShdw>
                </a:effectLst>
              </a:rPr>
              <a:t>interés:  </a:t>
            </a:r>
            <a:r>
              <a:rPr lang="es-MX" sz="2400" dirty="0">
                <a:effectLst>
                  <a:outerShdw blurRad="38100" dist="38100" dir="2700000" algn="tl">
                    <a:srgbClr val="000000">
                      <a:alpha val="43137"/>
                    </a:srgbClr>
                  </a:outerShdw>
                </a:effectLst>
              </a:rPr>
              <a:t>y segundo se aseguran que alguien acompañe al proyecto. </a:t>
            </a:r>
            <a:r>
              <a:rPr lang="es-MX" sz="2400" dirty="0" smtClean="0">
                <a:effectLst>
                  <a:outerShdw blurRad="38100" dist="38100" dir="2700000" algn="tl">
                    <a:srgbClr val="000000">
                      <a:alpha val="43137"/>
                    </a:srgbClr>
                  </a:outerShdw>
                </a:effectLst>
              </a:rPr>
              <a:t>En este Modelo se tiene una </a:t>
            </a:r>
            <a:r>
              <a:rPr lang="es-MX" sz="2400" dirty="0">
                <a:effectLst>
                  <a:outerShdw blurRad="38100" dist="38100" dir="2700000" algn="tl">
                    <a:srgbClr val="000000">
                      <a:alpha val="43137"/>
                    </a:srgbClr>
                  </a:outerShdw>
                </a:effectLst>
              </a:rPr>
              <a:t>relación </a:t>
            </a:r>
            <a:r>
              <a:rPr lang="es-MX" sz="2400" dirty="0" smtClean="0">
                <a:effectLst>
                  <a:outerShdw blurRad="38100" dist="38100" dir="2700000" algn="tl">
                    <a:srgbClr val="000000">
                      <a:alpha val="43137"/>
                    </a:srgbClr>
                  </a:outerShdw>
                </a:effectLst>
              </a:rPr>
              <a:t>ganar-ganar.</a:t>
            </a:r>
            <a:endParaRPr lang="es-MX"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202954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 Box 8"/>
          <p:cNvSpPr txBox="1">
            <a:spLocks noChangeArrowheads="1"/>
          </p:cNvSpPr>
          <p:nvPr/>
        </p:nvSpPr>
        <p:spPr bwMode="auto">
          <a:xfrm>
            <a:off x="2152875" y="7574"/>
            <a:ext cx="4219325" cy="757130"/>
          </a:xfrm>
          <a:prstGeom prst="rect">
            <a:avLst/>
          </a:prstGeom>
          <a:noFill/>
          <a:ln w="9525" algn="ctr">
            <a:noFill/>
            <a:miter lim="800000"/>
            <a:headEnd/>
            <a:tailEnd/>
          </a:ln>
        </p:spPr>
        <p:txBody>
          <a:bodyPr wrap="square">
            <a:spAutoFit/>
          </a:bodyPr>
          <a:lstStyle/>
          <a:p>
            <a:pPr marL="88900" lvl="1" indent="-174625" algn="ctr" fontAlgn="base">
              <a:lnSpc>
                <a:spcPct val="90000"/>
              </a:lnSpc>
              <a:spcBef>
                <a:spcPct val="50000"/>
              </a:spcBef>
              <a:spcAft>
                <a:spcPct val="0"/>
              </a:spcAft>
              <a:buClr>
                <a:srgbClr val="FF3300"/>
              </a:buClr>
              <a:tabLst>
                <a:tab pos="182563" algn="l"/>
                <a:tab pos="722313" algn="l"/>
              </a:tabLst>
              <a:defRPr/>
            </a:pPr>
            <a:r>
              <a:rPr lang="es-MX" sz="2400" dirty="0">
                <a:effectLst>
                  <a:outerShdw blurRad="38100" dist="38100" dir="2700000" algn="tl">
                    <a:srgbClr val="000000">
                      <a:alpha val="43137"/>
                    </a:srgbClr>
                  </a:outerShdw>
                </a:effectLst>
                <a:cs typeface="Arial" pitchFamily="34" charset="0"/>
              </a:rPr>
              <a:t> </a:t>
            </a:r>
            <a:r>
              <a:rPr lang="es-MX" sz="2400" dirty="0" smtClean="0">
                <a:effectLst>
                  <a:outerShdw blurRad="38100" dist="38100" dir="2700000" algn="tl">
                    <a:srgbClr val="000000">
                      <a:alpha val="43137"/>
                    </a:srgbClr>
                  </a:outerShdw>
                </a:effectLst>
                <a:latin typeface="Arial" charset="0"/>
              </a:rPr>
              <a:t>FINANCIAMIENTO INTEGRAL </a:t>
            </a:r>
            <a:r>
              <a:rPr lang="es-MX" sz="2400" dirty="0">
                <a:effectLst>
                  <a:outerShdw blurRad="38100" dist="38100" dir="2700000" algn="tl">
                    <a:srgbClr val="000000">
                      <a:alpha val="43137"/>
                    </a:srgbClr>
                  </a:outerShdw>
                </a:effectLst>
                <a:latin typeface="Arial" charset="0"/>
              </a:rPr>
              <a:t>CON CAPITAL</a:t>
            </a:r>
          </a:p>
        </p:txBody>
      </p:sp>
      <p:graphicFrame>
        <p:nvGraphicFramePr>
          <p:cNvPr id="41" name="40 Tabla"/>
          <p:cNvGraphicFramePr>
            <a:graphicFrameLocks noGrp="1"/>
          </p:cNvGraphicFramePr>
          <p:nvPr/>
        </p:nvGraphicFramePr>
        <p:xfrm>
          <a:off x="552450" y="4149725"/>
          <a:ext cx="8208963" cy="1346201"/>
        </p:xfrm>
        <a:graphic>
          <a:graphicData uri="http://schemas.openxmlformats.org/drawingml/2006/table">
            <a:tbl>
              <a:tblPr/>
              <a:tblGrid>
                <a:gridCol w="1008118"/>
                <a:gridCol w="1152135"/>
                <a:gridCol w="1152135"/>
                <a:gridCol w="1152135"/>
                <a:gridCol w="1224144"/>
                <a:gridCol w="2520296"/>
              </a:tblGrid>
              <a:tr h="430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bg1"/>
                          </a:solidFill>
                          <a:effectLst/>
                          <a:latin typeface="Calibri" pitchFamily="-112" charset="0"/>
                          <a:ea typeface="ＭＳ Ｐゴシック" pitchFamily="-112" charset="-128"/>
                        </a:rPr>
                        <a:t>Etapa</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6B9DC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I&amp;D</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tx1"/>
                          </a:solidFill>
                          <a:effectLst/>
                          <a:latin typeface="Calibri" pitchFamily="-112" charset="0"/>
                          <a:ea typeface="ＭＳ Ｐゴシック" pitchFamily="-112" charset="-128"/>
                        </a:rPr>
                        <a:t>Inicio</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tx1"/>
                          </a:solidFill>
                          <a:effectLst/>
                          <a:latin typeface="Calibri" pitchFamily="-112" charset="0"/>
                          <a:ea typeface="ＭＳ Ｐゴシック" pitchFamily="-112" charset="-128"/>
                        </a:rPr>
                        <a:t>Etapa              temprana </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tx1"/>
                          </a:solidFill>
                          <a:effectLst/>
                          <a:latin typeface="Calibri" pitchFamily="-112" charset="0"/>
                          <a:ea typeface="ＭＳ Ｐゴシック" pitchFamily="-112" charset="-128"/>
                        </a:rPr>
                        <a:t>Crecimiento</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Consolidación</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r>
              <a:tr h="455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bg1"/>
                          </a:solidFill>
                          <a:effectLst/>
                          <a:latin typeface="Calibri" pitchFamily="-112" charset="0"/>
                          <a:ea typeface="ＭＳ Ｐゴシック" pitchFamily="-112" charset="-128"/>
                        </a:rPr>
                        <a:t>Tiempo de operación</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6B9DC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tx1"/>
                          </a:solidFill>
                          <a:effectLst/>
                          <a:latin typeface="Calibri" pitchFamily="-112" charset="0"/>
                          <a:ea typeface="ＭＳ Ｐゴシック" pitchFamily="-112" charset="-128"/>
                        </a:rPr>
                        <a:t>(-1.5 a 0 años)</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tx1"/>
                          </a:solidFill>
                          <a:effectLst/>
                          <a:latin typeface="Calibri" pitchFamily="-112" charset="0"/>
                          <a:ea typeface="ＭＳ Ｐゴシック" pitchFamily="-112" charset="-128"/>
                        </a:rPr>
                        <a:t>(0 – 1.5 años)</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(1.5 – 3 años)</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smtClean="0">
                          <a:ln>
                            <a:noFill/>
                          </a:ln>
                          <a:solidFill>
                            <a:schemeClr val="tx1"/>
                          </a:solidFill>
                          <a:effectLst/>
                          <a:latin typeface="Calibri" pitchFamily="-112" charset="0"/>
                          <a:ea typeface="ＭＳ Ｐゴシック" pitchFamily="-112" charset="-128"/>
                        </a:rPr>
                        <a:t>(3 – 5 años)</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Arriba de 5 años</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r>
              <a:tr h="4603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bg1"/>
                          </a:solidFill>
                          <a:effectLst/>
                          <a:latin typeface="Calibri" pitchFamily="-112" charset="0"/>
                          <a:ea typeface="ＭＳ Ｐゴシック" pitchFamily="-112" charset="-128"/>
                        </a:rPr>
                        <a:t>Capital requerido USD</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6B9DC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$10K - $50K</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$100K - $1 MM</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$500K - $5 MM</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$2 – $20 MM</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000" b="1" i="0" u="none" strike="noStrike" cap="none" normalizeH="0" baseline="0" dirty="0" smtClean="0">
                          <a:ln>
                            <a:noFill/>
                          </a:ln>
                          <a:solidFill>
                            <a:schemeClr val="tx1"/>
                          </a:solidFill>
                          <a:effectLst/>
                          <a:latin typeface="Calibri" pitchFamily="-112" charset="0"/>
                          <a:ea typeface="ＭＳ Ｐゴシック" pitchFamily="-112" charset="-128"/>
                        </a:rPr>
                        <a:t>$10 - $50 MM</a:t>
                      </a:r>
                    </a:p>
                  </a:txBody>
                  <a:tcPr marL="72000" marR="7200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FFFFFF"/>
                    </a:solidFill>
                  </a:tcPr>
                </a:tc>
              </a:tr>
            </a:tbl>
          </a:graphicData>
        </a:graphic>
      </p:graphicFrame>
      <p:sp>
        <p:nvSpPr>
          <p:cNvPr id="74787" name="Freeform 1029"/>
          <p:cNvSpPr>
            <a:spLocks/>
          </p:cNvSpPr>
          <p:nvPr/>
        </p:nvSpPr>
        <p:spPr bwMode="auto">
          <a:xfrm>
            <a:off x="1579563" y="954088"/>
            <a:ext cx="6981825" cy="2997200"/>
          </a:xfrm>
          <a:custGeom>
            <a:avLst/>
            <a:gdLst>
              <a:gd name="T0" fmla="*/ 0 w 4264"/>
              <a:gd name="T1" fmla="*/ 0 h 2903"/>
              <a:gd name="T2" fmla="*/ 0 w 4264"/>
              <a:gd name="T3" fmla="*/ 2147483647 h 2903"/>
              <a:gd name="T4" fmla="*/ 2147483647 w 4264"/>
              <a:gd name="T5" fmla="*/ 2147483647 h 2903"/>
              <a:gd name="T6" fmla="*/ 0 60000 65536"/>
              <a:gd name="T7" fmla="*/ 0 60000 65536"/>
              <a:gd name="T8" fmla="*/ 0 60000 65536"/>
              <a:gd name="T9" fmla="*/ 0 w 4264"/>
              <a:gd name="T10" fmla="*/ 0 h 2903"/>
              <a:gd name="T11" fmla="*/ 4264 w 4264"/>
              <a:gd name="T12" fmla="*/ 2903 h 2903"/>
            </a:gdLst>
            <a:ahLst/>
            <a:cxnLst>
              <a:cxn ang="T6">
                <a:pos x="T0" y="T1"/>
              </a:cxn>
              <a:cxn ang="T7">
                <a:pos x="T2" y="T3"/>
              </a:cxn>
              <a:cxn ang="T8">
                <a:pos x="T4" y="T5"/>
              </a:cxn>
            </a:cxnLst>
            <a:rect l="T9" t="T10" r="T11" b="T12"/>
            <a:pathLst>
              <a:path w="4264" h="2903">
                <a:moveTo>
                  <a:pt x="0" y="0"/>
                </a:moveTo>
                <a:lnTo>
                  <a:pt x="0" y="2903"/>
                </a:lnTo>
                <a:lnTo>
                  <a:pt x="4264" y="2903"/>
                </a:lnTo>
              </a:path>
            </a:pathLst>
          </a:custGeom>
          <a:noFill/>
          <a:ln w="25400">
            <a:solidFill>
              <a:srgbClr val="808080"/>
            </a:solidFill>
            <a:round/>
            <a:headEnd/>
            <a:tailEnd/>
          </a:ln>
        </p:spPr>
        <p:txBody>
          <a:bodyPr/>
          <a:lstStyle/>
          <a:p>
            <a:pPr algn="ctr">
              <a:defRPr/>
            </a:pPr>
            <a:endParaRPr lang="es-MX" sz="1000">
              <a:solidFill>
                <a:srgbClr val="3333CC"/>
              </a:solidFill>
              <a:latin typeface="Arial" pitchFamily="34" charset="0"/>
              <a:ea typeface="ＭＳ Ｐゴシック" pitchFamily="34" charset="-128"/>
              <a:cs typeface="Arial" pitchFamily="34" charset="0"/>
            </a:endParaRPr>
          </a:p>
        </p:txBody>
      </p:sp>
      <p:sp>
        <p:nvSpPr>
          <p:cNvPr id="74788" name="Freeform 1031"/>
          <p:cNvSpPr>
            <a:spLocks/>
          </p:cNvSpPr>
          <p:nvPr/>
        </p:nvSpPr>
        <p:spPr bwMode="auto">
          <a:xfrm>
            <a:off x="1644650" y="1208088"/>
            <a:ext cx="4913313" cy="2395537"/>
          </a:xfrm>
          <a:custGeom>
            <a:avLst/>
            <a:gdLst>
              <a:gd name="T0" fmla="*/ 0 w 3951"/>
              <a:gd name="T1" fmla="*/ 2147483647 h 2664"/>
              <a:gd name="T2" fmla="*/ 2147483647 w 3951"/>
              <a:gd name="T3" fmla="*/ 2147483647 h 2664"/>
              <a:gd name="T4" fmla="*/ 2147483647 w 3951"/>
              <a:gd name="T5" fmla="*/ 2147483647 h 2664"/>
              <a:gd name="T6" fmla="*/ 2147483647 w 3951"/>
              <a:gd name="T7" fmla="*/ 0 h 2664"/>
              <a:gd name="T8" fmla="*/ 0 60000 65536"/>
              <a:gd name="T9" fmla="*/ 0 60000 65536"/>
              <a:gd name="T10" fmla="*/ 0 60000 65536"/>
              <a:gd name="T11" fmla="*/ 0 60000 65536"/>
              <a:gd name="T12" fmla="*/ 0 w 3951"/>
              <a:gd name="T13" fmla="*/ 0 h 2664"/>
              <a:gd name="T14" fmla="*/ 3951 w 3951"/>
              <a:gd name="T15" fmla="*/ 2664 h 2664"/>
            </a:gdLst>
            <a:ahLst/>
            <a:cxnLst>
              <a:cxn ang="T8">
                <a:pos x="T0" y="T1"/>
              </a:cxn>
              <a:cxn ang="T9">
                <a:pos x="T2" y="T3"/>
              </a:cxn>
              <a:cxn ang="T10">
                <a:pos x="T4" y="T5"/>
              </a:cxn>
              <a:cxn ang="T11">
                <a:pos x="T6" y="T7"/>
              </a:cxn>
            </a:cxnLst>
            <a:rect l="T12" t="T13" r="T14" b="T15"/>
            <a:pathLst>
              <a:path w="3951" h="2664">
                <a:moveTo>
                  <a:pt x="0" y="1992"/>
                </a:moveTo>
                <a:cubicBezTo>
                  <a:pt x="80" y="2296"/>
                  <a:pt x="264" y="2664"/>
                  <a:pt x="728" y="2664"/>
                </a:cubicBezTo>
                <a:cubicBezTo>
                  <a:pt x="1192" y="2664"/>
                  <a:pt x="1824" y="2208"/>
                  <a:pt x="2240" y="1464"/>
                </a:cubicBezTo>
                <a:cubicBezTo>
                  <a:pt x="2656" y="720"/>
                  <a:pt x="2909" y="28"/>
                  <a:pt x="3951" y="0"/>
                </a:cubicBezTo>
              </a:path>
            </a:pathLst>
          </a:custGeom>
          <a:noFill/>
          <a:ln w="25400">
            <a:solidFill>
              <a:srgbClr val="B2B2B2"/>
            </a:solidFill>
            <a:round/>
            <a:headEnd/>
            <a:tailEnd/>
          </a:ln>
          <a:effectLst>
            <a:outerShdw blurRad="50800" dist="38100" dir="5400000" algn="t" rotWithShape="0">
              <a:prstClr val="black">
                <a:alpha val="40000"/>
              </a:prstClr>
            </a:outerShdw>
          </a:effectLst>
        </p:spPr>
        <p:txBody>
          <a:bodyPr/>
          <a:lstStyle/>
          <a:p>
            <a:pPr algn="ctr">
              <a:defRPr/>
            </a:pPr>
            <a:endParaRPr lang="es-MX" sz="1000">
              <a:solidFill>
                <a:srgbClr val="3333CC"/>
              </a:solidFill>
              <a:latin typeface="Arial" pitchFamily="34" charset="0"/>
              <a:ea typeface="ＭＳ Ｐゴシック" pitchFamily="34" charset="-128"/>
              <a:cs typeface="Arial" pitchFamily="34" charset="0"/>
            </a:endParaRPr>
          </a:p>
        </p:txBody>
      </p:sp>
      <p:sp>
        <p:nvSpPr>
          <p:cNvPr id="74791" name="Oval 1034"/>
          <p:cNvSpPr>
            <a:spLocks noChangeArrowheads="1"/>
          </p:cNvSpPr>
          <p:nvPr/>
        </p:nvSpPr>
        <p:spPr bwMode="auto">
          <a:xfrm>
            <a:off x="6319838" y="1258888"/>
            <a:ext cx="1211262" cy="447675"/>
          </a:xfrm>
          <a:prstGeom prst="ellipse">
            <a:avLst/>
          </a:prstGeom>
          <a:solidFill>
            <a:srgbClr val="FF6600">
              <a:alpha val="74901"/>
            </a:srgbClr>
          </a:solidFill>
          <a:ln w="9525">
            <a:noFill/>
            <a:round/>
            <a:headEnd/>
            <a:tailEnd/>
          </a:ln>
        </p:spPr>
        <p:txBody>
          <a:bodyPr wrap="none" anchor="ctr"/>
          <a:lstStyle/>
          <a:p>
            <a:pPr algn="ctr">
              <a:lnSpc>
                <a:spcPct val="80000"/>
              </a:lnSpc>
              <a:defRPr/>
            </a:pPr>
            <a:r>
              <a:rPr lang="es-MX" sz="1000" i="1" dirty="0">
                <a:solidFill>
                  <a:srgbClr val="FFFFFF"/>
                </a:solidFill>
                <a:effectLst>
                  <a:outerShdw blurRad="38100" dist="38100" dir="2700000" algn="tl">
                    <a:srgbClr val="000000">
                      <a:alpha val="43137"/>
                    </a:srgbClr>
                  </a:outerShdw>
                </a:effectLst>
                <a:latin typeface="Arial" pitchFamily="34" charset="0"/>
                <a:ea typeface="ＭＳ Ｐゴシック" pitchFamily="34" charset="-128"/>
                <a:cs typeface="Arial" pitchFamily="34" charset="0"/>
              </a:rPr>
              <a:t>Bolsa de Valores</a:t>
            </a:r>
          </a:p>
        </p:txBody>
      </p:sp>
      <p:sp>
        <p:nvSpPr>
          <p:cNvPr id="48" name="Oval 1036"/>
          <p:cNvSpPr>
            <a:spLocks noChangeArrowheads="1"/>
          </p:cNvSpPr>
          <p:nvPr/>
        </p:nvSpPr>
        <p:spPr bwMode="auto">
          <a:xfrm>
            <a:off x="1616075" y="2914650"/>
            <a:ext cx="955675" cy="449263"/>
          </a:xfrm>
          <a:prstGeom prst="ellipse">
            <a:avLst/>
          </a:prstGeom>
          <a:solidFill>
            <a:srgbClr val="DAA600">
              <a:alpha val="80000"/>
            </a:srgbClr>
          </a:solidFill>
          <a:ln w="9525" algn="ctr">
            <a:noFill/>
            <a:round/>
            <a:headEnd/>
            <a:tailEnd/>
          </a:ln>
        </p:spPr>
        <p:txBody>
          <a:bodyPr wrap="none" anchor="ctr"/>
          <a:lstStyle/>
          <a:p>
            <a:pPr algn="ctr">
              <a:lnSpc>
                <a:spcPct val="90000"/>
              </a:lnSpc>
              <a:defRPr/>
            </a:pPr>
            <a:r>
              <a:rPr lang="es-MX" sz="1000" dirty="0">
                <a:solidFill>
                  <a:srgbClr val="FFFFFF"/>
                </a:solidFill>
                <a:effectLst>
                  <a:outerShdw blurRad="38100" dist="38100" dir="2700000" algn="tl">
                    <a:srgbClr val="000000"/>
                  </a:outerShdw>
                </a:effectLst>
                <a:latin typeface="Arial" charset="0"/>
                <a:ea typeface="ＭＳ Ｐゴシック" pitchFamily="-112" charset="-128"/>
                <a:cs typeface="Arial" pitchFamily="34" charset="0"/>
              </a:rPr>
              <a:t>Subsidios </a:t>
            </a:r>
          </a:p>
          <a:p>
            <a:pPr algn="ctr">
              <a:lnSpc>
                <a:spcPct val="90000"/>
              </a:lnSpc>
              <a:defRPr/>
            </a:pPr>
            <a:r>
              <a:rPr lang="es-MX" sz="1000" dirty="0">
                <a:solidFill>
                  <a:srgbClr val="FFFFFF"/>
                </a:solidFill>
                <a:effectLst>
                  <a:outerShdw blurRad="38100" dist="38100" dir="2700000" algn="tl">
                    <a:srgbClr val="000000"/>
                  </a:outerShdw>
                </a:effectLst>
                <a:latin typeface="Arial" charset="0"/>
                <a:ea typeface="ＭＳ Ｐゴシック" pitchFamily="-112" charset="-128"/>
                <a:cs typeface="Arial" pitchFamily="34" charset="0"/>
              </a:rPr>
              <a:t>Gobierno</a:t>
            </a:r>
          </a:p>
        </p:txBody>
      </p:sp>
      <p:sp>
        <p:nvSpPr>
          <p:cNvPr id="74793" name="Text Box 1037"/>
          <p:cNvSpPr txBox="1">
            <a:spLocks noChangeArrowheads="1"/>
          </p:cNvSpPr>
          <p:nvPr/>
        </p:nvSpPr>
        <p:spPr bwMode="auto">
          <a:xfrm>
            <a:off x="8031163" y="2781300"/>
            <a:ext cx="604837" cy="246063"/>
          </a:xfrm>
          <a:prstGeom prst="rect">
            <a:avLst/>
          </a:prstGeom>
          <a:noFill/>
          <a:ln w="9525">
            <a:noFill/>
            <a:miter lim="800000"/>
            <a:headEnd/>
            <a:tailEnd/>
          </a:ln>
        </p:spPr>
        <p:txBody>
          <a:bodyPr wrap="none">
            <a:spAutoFit/>
          </a:bodyPr>
          <a:lstStyle/>
          <a:p>
            <a:pPr algn="ctr">
              <a:defRPr/>
            </a:pPr>
            <a:r>
              <a:rPr lang="es-MX" sz="1000" b="1" dirty="0">
                <a:solidFill>
                  <a:srgbClr val="003366"/>
                </a:solidFill>
                <a:latin typeface="Arial" pitchFamily="34" charset="0"/>
                <a:ea typeface="ＭＳ Ｐゴシック" pitchFamily="34" charset="-128"/>
                <a:cs typeface="Arial" pitchFamily="34" charset="0"/>
              </a:rPr>
              <a:t>tiempo</a:t>
            </a:r>
          </a:p>
        </p:txBody>
      </p:sp>
      <p:sp>
        <p:nvSpPr>
          <p:cNvPr id="74794" name="Oval 1048"/>
          <p:cNvSpPr>
            <a:spLocks noChangeArrowheads="1"/>
          </p:cNvSpPr>
          <p:nvPr/>
        </p:nvSpPr>
        <p:spPr bwMode="auto">
          <a:xfrm>
            <a:off x="5048250" y="1635125"/>
            <a:ext cx="1211263" cy="449263"/>
          </a:xfrm>
          <a:prstGeom prst="ellipse">
            <a:avLst/>
          </a:prstGeom>
          <a:solidFill>
            <a:srgbClr val="69A12B">
              <a:alpha val="74901"/>
            </a:srgbClr>
          </a:solidFill>
          <a:ln w="9525">
            <a:noFill/>
            <a:round/>
            <a:headEnd/>
            <a:tailEnd/>
          </a:ln>
        </p:spPr>
        <p:txBody>
          <a:bodyPr wrap="none" anchor="ctr"/>
          <a:lstStyle/>
          <a:p>
            <a:pPr algn="ctr">
              <a:lnSpc>
                <a:spcPct val="80000"/>
              </a:lnSpc>
              <a:defRPr/>
            </a:pPr>
            <a:r>
              <a:rPr lang="es-MX" sz="1000" i="1" dirty="0">
                <a:solidFill>
                  <a:srgbClr val="FFFFFF"/>
                </a:solidFill>
                <a:effectLst>
                  <a:outerShdw blurRad="38100" dist="38100" dir="2700000" algn="tl">
                    <a:srgbClr val="000000">
                      <a:alpha val="43137"/>
                    </a:srgbClr>
                  </a:outerShdw>
                </a:effectLst>
                <a:latin typeface="Arial" pitchFamily="34" charset="0"/>
                <a:ea typeface="ＭＳ Ｐゴシック" pitchFamily="34" charset="-128"/>
                <a:cs typeface="Arial" pitchFamily="34" charset="0"/>
              </a:rPr>
              <a:t>Capital Privado</a:t>
            </a:r>
          </a:p>
        </p:txBody>
      </p:sp>
      <p:sp>
        <p:nvSpPr>
          <p:cNvPr id="51" name="AutoShape 1027"/>
          <p:cNvSpPr>
            <a:spLocks noChangeArrowheads="1"/>
          </p:cNvSpPr>
          <p:nvPr/>
        </p:nvSpPr>
        <p:spPr bwMode="auto">
          <a:xfrm rot="5400000">
            <a:off x="1980731" y="3241499"/>
            <a:ext cx="314712" cy="1105935"/>
          </a:xfrm>
          <a:prstGeom prst="roundRect">
            <a:avLst>
              <a:gd name="adj" fmla="val 16667"/>
            </a:avLst>
          </a:prstGeom>
          <a:solidFill>
            <a:srgbClr val="FD8C59">
              <a:alpha val="83000"/>
            </a:srgbClr>
          </a:solidFill>
          <a:ln w="9525">
            <a:noFill/>
            <a:round/>
            <a:headEnd/>
            <a:tailEnd/>
          </a:ln>
        </p:spPr>
        <p:txBody>
          <a:bodyPr vert="vert270" wrap="none" anchor="ctr"/>
          <a:lstStyle/>
          <a:p>
            <a:pPr algn="ctr">
              <a:defRPr/>
            </a:pPr>
            <a:r>
              <a:rPr lang="es-MX" sz="1000" dirty="0">
                <a:solidFill>
                  <a:srgbClr val="000000"/>
                </a:solidFill>
                <a:latin typeface="Arial" charset="0"/>
                <a:ea typeface="ＭＳ Ｐゴシック" pitchFamily="34" charset="-128"/>
                <a:cs typeface="Arial" pitchFamily="34" charset="0"/>
              </a:rPr>
              <a:t>Ángeles</a:t>
            </a:r>
          </a:p>
          <a:p>
            <a:pPr algn="ctr">
              <a:defRPr/>
            </a:pPr>
            <a:r>
              <a:rPr lang="es-MX" sz="1000" dirty="0">
                <a:solidFill>
                  <a:srgbClr val="000000"/>
                </a:solidFill>
                <a:latin typeface="Arial" charset="0"/>
                <a:ea typeface="ＭＳ Ｐゴシック" pitchFamily="34" charset="-128"/>
                <a:cs typeface="Arial" pitchFamily="34" charset="0"/>
              </a:rPr>
              <a:t> Inversionistas </a:t>
            </a:r>
          </a:p>
        </p:txBody>
      </p:sp>
      <p:cxnSp>
        <p:nvCxnSpPr>
          <p:cNvPr id="118841" name="29 Conector recto"/>
          <p:cNvCxnSpPr>
            <a:cxnSpLocks noChangeShapeType="1"/>
          </p:cNvCxnSpPr>
          <p:nvPr/>
        </p:nvCxnSpPr>
        <p:spPr bwMode="auto">
          <a:xfrm>
            <a:off x="1560513" y="2927497"/>
            <a:ext cx="6516247" cy="1127"/>
          </a:xfrm>
          <a:prstGeom prst="line">
            <a:avLst/>
          </a:prstGeom>
          <a:noFill/>
          <a:ln w="22225">
            <a:solidFill>
              <a:srgbClr val="274F77"/>
            </a:solidFill>
            <a:round/>
            <a:headEnd/>
            <a:tailEnd/>
          </a:ln>
          <a:extLst>
            <a:ext uri="{909E8E84-426E-40DD-AFC4-6F175D3DCCD1}">
              <a14:hiddenFill xmlns:a14="http://schemas.microsoft.com/office/drawing/2010/main">
                <a:noFill/>
              </a14:hiddenFill>
            </a:ext>
          </a:extLst>
        </p:spPr>
      </p:cxnSp>
      <p:sp>
        <p:nvSpPr>
          <p:cNvPr id="74798" name="Oval 1035"/>
          <p:cNvSpPr>
            <a:spLocks noChangeArrowheads="1"/>
          </p:cNvSpPr>
          <p:nvPr/>
        </p:nvSpPr>
        <p:spPr bwMode="auto">
          <a:xfrm>
            <a:off x="2751138" y="2709863"/>
            <a:ext cx="1100137" cy="449262"/>
          </a:xfrm>
          <a:prstGeom prst="ellipse">
            <a:avLst/>
          </a:prstGeom>
          <a:solidFill>
            <a:srgbClr val="C00000">
              <a:alpha val="74901"/>
            </a:srgbClr>
          </a:solidFill>
          <a:ln w="9525">
            <a:solidFill>
              <a:srgbClr val="FF0000"/>
            </a:solidFill>
            <a:round/>
            <a:headEnd/>
            <a:tailEnd/>
          </a:ln>
        </p:spPr>
        <p:txBody>
          <a:bodyPr wrap="none" anchor="ctr"/>
          <a:lstStyle/>
          <a:p>
            <a:pPr algn="ctr">
              <a:lnSpc>
                <a:spcPct val="80000"/>
              </a:lnSpc>
              <a:defRPr/>
            </a:pPr>
            <a:r>
              <a:rPr lang="es-MX" sz="1000" i="1" dirty="0">
                <a:solidFill>
                  <a:srgbClr val="FFFFFF"/>
                </a:solidFill>
                <a:effectLst>
                  <a:outerShdw blurRad="38100" dist="38100" dir="2700000" algn="tl">
                    <a:srgbClr val="000000">
                      <a:alpha val="43137"/>
                    </a:srgbClr>
                  </a:outerShdw>
                </a:effectLst>
                <a:latin typeface="Arial" pitchFamily="34" charset="0"/>
                <a:ea typeface="ＭＳ Ｐゴシック" pitchFamily="34" charset="-128"/>
                <a:cs typeface="Arial" pitchFamily="34" charset="0"/>
              </a:rPr>
              <a:t> Capital Semilla</a:t>
            </a:r>
          </a:p>
        </p:txBody>
      </p:sp>
      <p:pic>
        <p:nvPicPr>
          <p:cNvPr id="118844" name="Picture 62"/>
          <p:cNvPicPr>
            <a:picLocks noChangeAspect="1" noChangeArrowheads="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2015451" y="6037293"/>
            <a:ext cx="481202" cy="37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2" name="Straight Connector 68"/>
          <p:cNvCxnSpPr/>
          <p:nvPr/>
        </p:nvCxnSpPr>
        <p:spPr bwMode="auto">
          <a:xfrm rot="16200000" flipV="1">
            <a:off x="1100138" y="2549525"/>
            <a:ext cx="3190875" cy="9525"/>
          </a:xfrm>
          <a:prstGeom prst="line">
            <a:avLst/>
          </a:prstGeom>
          <a:ln w="28575">
            <a:solidFill>
              <a:schemeClr val="accent2"/>
            </a:solidFill>
            <a:prstDash val="dash"/>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4" name="Straight Connector 68"/>
          <p:cNvCxnSpPr/>
          <p:nvPr/>
        </p:nvCxnSpPr>
        <p:spPr bwMode="auto">
          <a:xfrm rot="16200000" flipV="1">
            <a:off x="2268538" y="2549525"/>
            <a:ext cx="3190875" cy="9525"/>
          </a:xfrm>
          <a:prstGeom prst="line">
            <a:avLst/>
          </a:prstGeom>
          <a:ln w="28575">
            <a:solidFill>
              <a:schemeClr val="accent2"/>
            </a:solidFill>
            <a:prstDash val="dash"/>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5" name="Straight Connector 68"/>
          <p:cNvCxnSpPr/>
          <p:nvPr/>
        </p:nvCxnSpPr>
        <p:spPr bwMode="auto">
          <a:xfrm rot="16200000" flipV="1">
            <a:off x="3429000" y="2549525"/>
            <a:ext cx="3190875" cy="9525"/>
          </a:xfrm>
          <a:prstGeom prst="line">
            <a:avLst/>
          </a:prstGeom>
          <a:ln w="28575">
            <a:solidFill>
              <a:schemeClr val="accent2"/>
            </a:solidFill>
            <a:prstDash val="dash"/>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46" name="Straight Connector 68"/>
          <p:cNvCxnSpPr/>
          <p:nvPr/>
        </p:nvCxnSpPr>
        <p:spPr bwMode="auto">
          <a:xfrm rot="16200000" flipV="1">
            <a:off x="4660107" y="2543969"/>
            <a:ext cx="3189287" cy="9525"/>
          </a:xfrm>
          <a:prstGeom prst="line">
            <a:avLst/>
          </a:prstGeom>
          <a:ln w="28575">
            <a:solidFill>
              <a:schemeClr val="accent2"/>
            </a:solidFill>
            <a:prstDash val="dash"/>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74790" name="Oval 1033"/>
          <p:cNvSpPr>
            <a:spLocks noChangeArrowheads="1"/>
          </p:cNvSpPr>
          <p:nvPr/>
        </p:nvSpPr>
        <p:spPr bwMode="auto">
          <a:xfrm>
            <a:off x="3859213" y="1998663"/>
            <a:ext cx="1169987" cy="495300"/>
          </a:xfrm>
          <a:prstGeom prst="ellipse">
            <a:avLst/>
          </a:prstGeom>
          <a:solidFill>
            <a:srgbClr val="1F3F7F">
              <a:alpha val="72156"/>
            </a:srgbClr>
          </a:solidFill>
          <a:ln w="9525">
            <a:noFill/>
            <a:round/>
            <a:headEnd/>
            <a:tailEnd/>
          </a:ln>
        </p:spPr>
        <p:txBody>
          <a:bodyPr wrap="none" anchor="ctr"/>
          <a:lstStyle/>
          <a:p>
            <a:pPr algn="ctr">
              <a:lnSpc>
                <a:spcPct val="80000"/>
              </a:lnSpc>
              <a:defRPr/>
            </a:pPr>
            <a:r>
              <a:rPr lang="es-MX" sz="900" i="1" dirty="0">
                <a:solidFill>
                  <a:srgbClr val="FFFFFF"/>
                </a:solidFill>
                <a:effectLst>
                  <a:outerShdw blurRad="38100" dist="38100" dir="2700000" algn="tl">
                    <a:srgbClr val="000000">
                      <a:alpha val="43137"/>
                    </a:srgbClr>
                  </a:outerShdw>
                </a:effectLst>
                <a:latin typeface="Arial" pitchFamily="34" charset="0"/>
                <a:ea typeface="ＭＳ Ｐゴシック" pitchFamily="34" charset="-128"/>
                <a:cs typeface="Arial" pitchFamily="34" charset="0"/>
              </a:rPr>
              <a:t>Capital Emprendedor</a:t>
            </a:r>
          </a:p>
        </p:txBody>
      </p:sp>
      <p:sp>
        <p:nvSpPr>
          <p:cNvPr id="74789" name="Freeform 1032"/>
          <p:cNvSpPr>
            <a:spLocks/>
          </p:cNvSpPr>
          <p:nvPr/>
        </p:nvSpPr>
        <p:spPr bwMode="auto">
          <a:xfrm>
            <a:off x="1589088" y="2949575"/>
            <a:ext cx="2413000" cy="687388"/>
          </a:xfrm>
          <a:custGeom>
            <a:avLst/>
            <a:gdLst>
              <a:gd name="T0" fmla="*/ 0 w 1928"/>
              <a:gd name="T1" fmla="*/ 2147483647 h 763"/>
              <a:gd name="T2" fmla="*/ 2147483647 w 1928"/>
              <a:gd name="T3" fmla="*/ 2147483647 h 763"/>
              <a:gd name="T4" fmla="*/ 2147483647 w 1928"/>
              <a:gd name="T5" fmla="*/ 0 h 763"/>
              <a:gd name="T6" fmla="*/ 0 60000 65536"/>
              <a:gd name="T7" fmla="*/ 0 60000 65536"/>
              <a:gd name="T8" fmla="*/ 0 60000 65536"/>
              <a:gd name="T9" fmla="*/ 0 w 1928"/>
              <a:gd name="T10" fmla="*/ 0 h 763"/>
              <a:gd name="T11" fmla="*/ 1928 w 1928"/>
              <a:gd name="T12" fmla="*/ 763 h 763"/>
              <a:gd name="connsiteX0" fmla="*/ 0 w 10273"/>
              <a:gd name="connsiteY0" fmla="*/ 416 h 10000"/>
              <a:gd name="connsiteX1" fmla="*/ 4127 w 10273"/>
              <a:gd name="connsiteY1" fmla="*/ 10000 h 10000"/>
              <a:gd name="connsiteX2" fmla="*/ 10273 w 10273"/>
              <a:gd name="connsiteY2" fmla="*/ 0 h 10000"/>
              <a:gd name="connsiteX0" fmla="*/ 0 w 10318"/>
              <a:gd name="connsiteY0" fmla="*/ 0 h 10050"/>
              <a:gd name="connsiteX1" fmla="*/ 4172 w 10318"/>
              <a:gd name="connsiteY1" fmla="*/ 10050 h 10050"/>
              <a:gd name="connsiteX2" fmla="*/ 10318 w 10318"/>
              <a:gd name="connsiteY2" fmla="*/ 50 h 10050"/>
            </a:gdLst>
            <a:ahLst/>
            <a:cxnLst>
              <a:cxn ang="0">
                <a:pos x="connsiteX0" y="connsiteY0"/>
              </a:cxn>
              <a:cxn ang="0">
                <a:pos x="connsiteX1" y="connsiteY1"/>
              </a:cxn>
              <a:cxn ang="0">
                <a:pos x="connsiteX2" y="connsiteY2"/>
              </a:cxn>
            </a:cxnLst>
            <a:rect l="l" t="t" r="r" b="b"/>
            <a:pathLst>
              <a:path w="10318" h="10050">
                <a:moveTo>
                  <a:pt x="0" y="0"/>
                </a:moveTo>
                <a:cubicBezTo>
                  <a:pt x="519" y="5976"/>
                  <a:pt x="2284" y="10050"/>
                  <a:pt x="4172" y="10050"/>
                </a:cubicBezTo>
                <a:cubicBezTo>
                  <a:pt x="5837" y="9893"/>
                  <a:pt x="8534" y="6131"/>
                  <a:pt x="10318" y="50"/>
                </a:cubicBezTo>
              </a:path>
            </a:pathLst>
          </a:custGeom>
          <a:noFill/>
          <a:ln w="76200">
            <a:solidFill>
              <a:srgbClr val="FF9900"/>
            </a:solidFill>
            <a:round/>
            <a:headEnd/>
            <a:tailEnd/>
          </a:ln>
          <a:effectLst>
            <a:outerShdw blurRad="50800" dist="38100" dir="5400000" algn="t" rotWithShape="0">
              <a:prstClr val="black">
                <a:alpha val="40000"/>
              </a:prstClr>
            </a:outerShdw>
          </a:effectLst>
        </p:spPr>
        <p:txBody>
          <a:bodyPr/>
          <a:lstStyle/>
          <a:p>
            <a:pPr algn="ctr">
              <a:defRPr/>
            </a:pPr>
            <a:endParaRPr lang="es-MX" sz="1000">
              <a:solidFill>
                <a:srgbClr val="3333CC"/>
              </a:solidFill>
              <a:latin typeface="Arial" pitchFamily="34" charset="0"/>
              <a:ea typeface="ＭＳ Ｐゴシック" pitchFamily="34" charset="-128"/>
              <a:cs typeface="Arial" pitchFamily="34" charset="0"/>
            </a:endParaRPr>
          </a:p>
        </p:txBody>
      </p:sp>
      <p:pic>
        <p:nvPicPr>
          <p:cNvPr id="118819"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7246" y="5682456"/>
            <a:ext cx="585787" cy="179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82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68036" y="5661025"/>
            <a:ext cx="506413"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2759834" y="6037519"/>
            <a:ext cx="6001942" cy="415817"/>
          </a:xfrm>
          <a:prstGeom prst="rect">
            <a:avLst/>
          </a:prstGeom>
          <a:solidFill>
            <a:schemeClr val="lt1"/>
          </a:solidFill>
          <a:effectLst>
            <a:outerShdw blurRad="50800" dist="38100" dir="5400000" algn="t" rotWithShape="0">
              <a:prstClr val="black">
                <a:alpha val="40000"/>
              </a:prstClr>
            </a:outerShdw>
          </a:effectLst>
          <a:scene3d>
            <a:camera prst="orthographicFront"/>
            <a:lightRig rig="threePt" dir="t"/>
          </a:scene3d>
          <a:sp3d>
            <a:bevelT w="152400" h="50800" prst="softRound"/>
          </a:sp3d>
        </p:spPr>
        <p:style>
          <a:lnRef idx="2">
            <a:schemeClr val="accent2"/>
          </a:lnRef>
          <a:fillRef idx="1">
            <a:schemeClr val="lt1"/>
          </a:fillRef>
          <a:effectRef idx="0">
            <a:schemeClr val="accent2"/>
          </a:effectRef>
          <a:fontRef idx="minor">
            <a:schemeClr val="dk1"/>
          </a:fontRef>
        </p:style>
        <p:txBody>
          <a:bodyPr anchor="ctr"/>
          <a:lstStyle/>
          <a:p>
            <a:pPr algn="ctr">
              <a:defRPr/>
            </a:pPr>
            <a:endParaRPr lang="es-MX">
              <a:solidFill>
                <a:prstClr val="black"/>
              </a:solidFill>
            </a:endParaRPr>
          </a:p>
        </p:txBody>
      </p:sp>
      <p:pic>
        <p:nvPicPr>
          <p:cNvPr id="118825"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60963" y="6186488"/>
            <a:ext cx="8286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826"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0025" y="6172200"/>
            <a:ext cx="8286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827"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21000" y="6176963"/>
            <a:ext cx="8286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828"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96100" y="6176963"/>
            <a:ext cx="828675"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8829"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10575" y="5579066"/>
            <a:ext cx="40005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 name="Text Box 1037"/>
          <p:cNvSpPr txBox="1">
            <a:spLocks noChangeArrowheads="1"/>
          </p:cNvSpPr>
          <p:nvPr/>
        </p:nvSpPr>
        <p:spPr bwMode="auto">
          <a:xfrm>
            <a:off x="107950" y="2252663"/>
            <a:ext cx="1474788" cy="400050"/>
          </a:xfrm>
          <a:prstGeom prst="rect">
            <a:avLst/>
          </a:prstGeom>
          <a:noFill/>
          <a:ln w="9525">
            <a:noFill/>
            <a:miter lim="800000"/>
            <a:headEnd/>
            <a:tailEnd/>
          </a:ln>
        </p:spPr>
        <p:txBody>
          <a:bodyPr wrap="none">
            <a:spAutoFit/>
          </a:bodyPr>
          <a:lstStyle/>
          <a:p>
            <a:pPr algn="ctr">
              <a:defRPr/>
            </a:pPr>
            <a:r>
              <a:rPr lang="es-MX" sz="1000" b="1" dirty="0">
                <a:solidFill>
                  <a:srgbClr val="003366"/>
                </a:solidFill>
                <a:effectLst>
                  <a:outerShdw blurRad="38100" dist="38100" dir="2700000" algn="tl">
                    <a:srgbClr val="000000">
                      <a:alpha val="43137"/>
                    </a:srgbClr>
                  </a:outerShdw>
                </a:effectLst>
                <a:latin typeface="Arial" pitchFamily="34" charset="0"/>
                <a:ea typeface="ＭＳ Ｐゴシック" pitchFamily="34" charset="-128"/>
                <a:cs typeface="Arial" pitchFamily="34" charset="0"/>
              </a:rPr>
              <a:t>Simulación del Valor </a:t>
            </a:r>
          </a:p>
          <a:p>
            <a:pPr algn="ctr">
              <a:defRPr/>
            </a:pPr>
            <a:r>
              <a:rPr lang="es-MX" sz="1000" b="1" dirty="0">
                <a:solidFill>
                  <a:srgbClr val="003366"/>
                </a:solidFill>
                <a:effectLst>
                  <a:outerShdw blurRad="38100" dist="38100" dir="2700000" algn="tl">
                    <a:srgbClr val="000000">
                      <a:alpha val="43137"/>
                    </a:srgbClr>
                  </a:outerShdw>
                </a:effectLst>
                <a:latin typeface="Arial" pitchFamily="34" charset="0"/>
                <a:ea typeface="ＭＳ Ｐゴシック" pitchFamily="34" charset="-128"/>
                <a:cs typeface="Arial" pitchFamily="34" charset="0"/>
              </a:rPr>
              <a:t> de la Empresa</a:t>
            </a:r>
          </a:p>
        </p:txBody>
      </p:sp>
      <p:pic>
        <p:nvPicPr>
          <p:cNvPr id="118831" name="Picture 5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923928" y="5589588"/>
            <a:ext cx="1030606"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8832" name="Picture 58"/>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170586" y="5589240"/>
            <a:ext cx="769566" cy="3464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39 Imagen"/>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850604" y="5626100"/>
            <a:ext cx="810895" cy="292100"/>
          </a:xfrm>
          <a:prstGeom prst="rect">
            <a:avLst/>
          </a:prstGeom>
          <a:noFill/>
          <a:ln>
            <a:noFill/>
          </a:ln>
        </p:spPr>
      </p:pic>
      <p:pic>
        <p:nvPicPr>
          <p:cNvPr id="47" name="46 Imagen"/>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895758" y="5595122"/>
            <a:ext cx="810895" cy="292100"/>
          </a:xfrm>
          <a:prstGeom prst="rect">
            <a:avLst/>
          </a:prstGeom>
          <a:noFill/>
          <a:ln>
            <a:noFill/>
          </a:ln>
        </p:spPr>
      </p:pic>
      <p:pic>
        <p:nvPicPr>
          <p:cNvPr id="49" name="48 Imagen"/>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944250" y="5605462"/>
            <a:ext cx="810895" cy="292100"/>
          </a:xfrm>
          <a:prstGeom prst="rect">
            <a:avLst/>
          </a:prstGeom>
          <a:noFill/>
          <a:ln>
            <a:noFill/>
          </a:ln>
        </p:spPr>
      </p:pic>
      <p:pic>
        <p:nvPicPr>
          <p:cNvPr id="11267" name="Picture 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013730" y="5538391"/>
            <a:ext cx="396845" cy="424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02249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ox(in)">
                                      <p:cBhvr>
                                        <p:cTn id="7" dur="500"/>
                                        <p:tgtEl>
                                          <p:spTgt spid="42"/>
                                        </p:tgtEl>
                                      </p:cBhvr>
                                    </p:animEffect>
                                  </p:childTnLst>
                                </p:cTn>
                              </p:par>
                              <p:par>
                                <p:cTn id="8" presetID="4" presetClass="entr" presetSubtype="16" fill="hold"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box(in)">
                                      <p:cBhvr>
                                        <p:cTn id="1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11 Tabla"/>
          <p:cNvGraphicFramePr>
            <a:graphicFrameLocks noGrp="1"/>
          </p:cNvGraphicFramePr>
          <p:nvPr>
            <p:extLst>
              <p:ext uri="{D42A27DB-BD31-4B8C-83A1-F6EECF244321}">
                <p14:modId xmlns:p14="http://schemas.microsoft.com/office/powerpoint/2010/main" val="3434889038"/>
              </p:ext>
            </p:extLst>
          </p:nvPr>
        </p:nvGraphicFramePr>
        <p:xfrm>
          <a:off x="274540" y="1412776"/>
          <a:ext cx="8563946" cy="4035400"/>
        </p:xfrm>
        <a:graphic>
          <a:graphicData uri="http://schemas.openxmlformats.org/drawingml/2006/table">
            <a:tbl>
              <a:tblPr firstRow="1" bandRow="1">
                <a:tableStyleId>{5C22544A-7EE6-4342-B048-85BDC9FD1C3A}</a:tableStyleId>
              </a:tblPr>
              <a:tblGrid>
                <a:gridCol w="571058"/>
                <a:gridCol w="3006322"/>
                <a:gridCol w="4986566"/>
              </a:tblGrid>
              <a:tr h="504057">
                <a:tc rowSpan="7">
                  <a:txBody>
                    <a:bodyPr/>
                    <a:lstStyle/>
                    <a:p>
                      <a:pPr marL="342900" indent="-342900" algn="just">
                        <a:lnSpc>
                          <a:spcPct val="100000"/>
                        </a:lnSpc>
                        <a:buFont typeface="Arial" pitchFamily="34" charset="0"/>
                        <a:buChar char="•"/>
                      </a:pPr>
                      <a:endParaRPr lang="es-MX" sz="1400" b="0" dirty="0" smtClean="0">
                        <a:solidFill>
                          <a:schemeClr val="tx1"/>
                        </a:solidFill>
                        <a:effectLst>
                          <a:outerShdw blurRad="38100" dist="38100" dir="2700000" algn="tl">
                            <a:srgbClr val="000000">
                              <a:alpha val="43137"/>
                            </a:srgbClr>
                          </a:outerShdw>
                        </a:effectLst>
                      </a:endParaRPr>
                    </a:p>
                    <a:p>
                      <a:pPr marL="0" indent="0" algn="ctr">
                        <a:lnSpc>
                          <a:spcPct val="100000"/>
                        </a:lnSpc>
                        <a:buFont typeface="Arial" pitchFamily="34" charset="0"/>
                        <a:buNone/>
                      </a:pPr>
                      <a:endParaRPr lang="es-MX" sz="1600" b="1" dirty="0" smtClean="0">
                        <a:solidFill>
                          <a:schemeClr val="tx1"/>
                        </a:solidFill>
                        <a:effectLst>
                          <a:outerShdw blurRad="38100" dist="38100" dir="2700000" algn="tl">
                            <a:srgbClr val="000000">
                              <a:alpha val="43137"/>
                            </a:srgbClr>
                          </a:outerShdw>
                        </a:effectLst>
                      </a:endParaRPr>
                    </a:p>
                    <a:p>
                      <a:pPr marL="0" indent="0" algn="ctr">
                        <a:lnSpc>
                          <a:spcPct val="100000"/>
                        </a:lnSpc>
                        <a:buFont typeface="Arial" pitchFamily="34" charset="0"/>
                        <a:buNone/>
                      </a:pPr>
                      <a:r>
                        <a:rPr lang="es-MX" sz="1600" b="1" dirty="0" smtClean="0">
                          <a:solidFill>
                            <a:schemeClr val="tx1"/>
                          </a:solidFill>
                          <a:effectLst>
                            <a:outerShdw blurRad="38100" dist="38100" dir="2700000" algn="tl">
                              <a:srgbClr val="000000">
                                <a:alpha val="43137"/>
                              </a:srgbClr>
                            </a:outerShdw>
                          </a:effectLst>
                        </a:rPr>
                        <a:t>SISTEMA INTEGRAL DE COINVERSIÓN EN </a:t>
                      </a:r>
                      <a:r>
                        <a:rPr lang="es-MX" sz="1600" b="1" dirty="0" smtClean="0">
                          <a:solidFill>
                            <a:schemeClr val="tx1"/>
                          </a:solidFill>
                          <a:effectLst>
                            <a:outerShdw blurRad="38100" dist="38100" dir="2700000" algn="tl">
                              <a:srgbClr val="000000">
                                <a:alpha val="43137"/>
                              </a:srgbClr>
                            </a:outerShdw>
                          </a:effectLst>
                        </a:rPr>
                        <a:t>AGRONEGOCIOS </a:t>
                      </a:r>
                      <a:endParaRPr lang="es-MX" sz="1600" b="1" dirty="0" smtClean="0">
                        <a:solidFill>
                          <a:schemeClr val="tx1"/>
                        </a:solidFill>
                        <a:effectLst>
                          <a:outerShdw blurRad="38100" dist="38100" dir="2700000" algn="tl">
                            <a:srgbClr val="000000">
                              <a:alpha val="43137"/>
                            </a:srgbClr>
                          </a:outerShdw>
                        </a:effectLst>
                      </a:endParaRPr>
                    </a:p>
                    <a:p>
                      <a:pPr marL="0" indent="0" algn="just">
                        <a:lnSpc>
                          <a:spcPct val="100000"/>
                        </a:lnSpc>
                        <a:buFont typeface="Arial" pitchFamily="34" charset="0"/>
                        <a:buNone/>
                      </a:pPr>
                      <a:endParaRPr lang="es-MX" sz="1400" b="0" dirty="0" smtClean="0">
                        <a:solidFill>
                          <a:schemeClr val="tx1"/>
                        </a:solidFill>
                        <a:effectLst>
                          <a:outerShdw blurRad="38100" dist="38100" dir="2700000" algn="tl">
                            <a:srgbClr val="000000">
                              <a:alpha val="43137"/>
                            </a:srgbClr>
                          </a:outerShdw>
                        </a:effectLst>
                      </a:endParaRPr>
                    </a:p>
                    <a:p>
                      <a:pPr algn="just">
                        <a:lnSpc>
                          <a:spcPct val="100000"/>
                        </a:lnSpc>
                      </a:pPr>
                      <a:endParaRPr lang="es-MX" sz="1600" b="1" i="1" kern="1200" dirty="0">
                        <a:solidFill>
                          <a:schemeClr val="tx1"/>
                        </a:solidFill>
                        <a:effectLst>
                          <a:outerShdw blurRad="38100" dist="38100" dir="2700000" algn="tl">
                            <a:srgbClr val="000000">
                              <a:alpha val="43137"/>
                            </a:srgbClr>
                          </a:outerShdw>
                        </a:effectLst>
                        <a:latin typeface="+mn-lt"/>
                        <a:ea typeface="+mn-ea"/>
                        <a:cs typeface="+mn-cs"/>
                      </a:endParaRPr>
                    </a:p>
                  </a:txBody>
                  <a:tcPr vert="vert270" anchor="ct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c gridSpan="2">
                  <a:txBody>
                    <a:bodyPr/>
                    <a:lstStyle/>
                    <a:p>
                      <a:pPr algn="just">
                        <a:lnSpc>
                          <a:spcPct val="100000"/>
                        </a:lnSpc>
                      </a:pPr>
                      <a:r>
                        <a:rPr lang="es-MX" sz="1450" b="1" kern="1200" dirty="0" smtClean="0">
                          <a:solidFill>
                            <a:schemeClr val="tx1"/>
                          </a:solidFill>
                          <a:effectLst>
                            <a:outerShdw blurRad="38100" dist="38100" dir="2700000" algn="tl">
                              <a:srgbClr val="000000">
                                <a:alpha val="43137"/>
                              </a:srgbClr>
                            </a:outerShdw>
                          </a:effectLst>
                          <a:latin typeface="+mn-lt"/>
                          <a:ea typeface="+mn-ea"/>
                          <a:cs typeface="+mn-cs"/>
                        </a:rPr>
                        <a:t>OBJETO.</a:t>
                      </a:r>
                      <a:r>
                        <a:rPr lang="es-MX" sz="1450" b="1" kern="1200" dirty="0" smtClean="0">
                          <a:solidFill>
                            <a:schemeClr val="tx1"/>
                          </a:solidFill>
                          <a:effectLst/>
                          <a:latin typeface="+mn-lt"/>
                          <a:ea typeface="+mn-ea"/>
                          <a:cs typeface="+mn-cs"/>
                        </a:rPr>
                        <a:t> </a:t>
                      </a:r>
                      <a:r>
                        <a:rPr lang="es-MX" sz="1450" b="0" kern="1200" dirty="0" smtClean="0">
                          <a:solidFill>
                            <a:schemeClr val="tx1"/>
                          </a:solidFill>
                          <a:effectLst/>
                          <a:latin typeface="+mn-lt"/>
                          <a:ea typeface="+mn-ea"/>
                          <a:cs typeface="+mn-cs"/>
                        </a:rPr>
                        <a:t>Atender todas las etapas de inversión de las Empresas</a:t>
                      </a:r>
                      <a:r>
                        <a:rPr lang="es-MX" sz="1450" b="0" kern="1200" baseline="0" dirty="0" smtClean="0">
                          <a:solidFill>
                            <a:schemeClr val="tx1"/>
                          </a:solidFill>
                          <a:effectLst/>
                          <a:latin typeface="+mn-lt"/>
                          <a:ea typeface="+mn-ea"/>
                          <a:cs typeface="+mn-cs"/>
                        </a:rPr>
                        <a:t> de la Economía Social</a:t>
                      </a:r>
                      <a:r>
                        <a:rPr lang="es-MX" sz="1450" b="0" kern="1200" dirty="0" smtClean="0">
                          <a:solidFill>
                            <a:schemeClr val="tx1"/>
                          </a:solidFill>
                          <a:effectLst/>
                          <a:latin typeface="+mn-lt"/>
                          <a:ea typeface="+mn-ea"/>
                          <a:cs typeface="+mn-cs"/>
                        </a:rPr>
                        <a:t> a través de un Fondo de Fondos para el Desarrollo Social (FODESOL), </a:t>
                      </a:r>
                      <a:r>
                        <a:rPr lang="es-MX" sz="1450" b="0" i="1" kern="1200" dirty="0" smtClean="0">
                          <a:solidFill>
                            <a:schemeClr val="tx1"/>
                          </a:solidFill>
                          <a:effectLst/>
                          <a:latin typeface="+mn-lt"/>
                          <a:ea typeface="+mn-ea"/>
                          <a:cs typeface="+mn-cs"/>
                        </a:rPr>
                        <a:t>ver “Curva J”. </a:t>
                      </a:r>
                      <a:endParaRPr lang="es-MX" sz="1450" b="1" i="1" kern="1200" dirty="0">
                        <a:solidFill>
                          <a:schemeClr val="tx1"/>
                        </a:solidFill>
                        <a:effectLst/>
                        <a:latin typeface="+mn-lt"/>
                        <a:ea typeface="+mn-ea"/>
                        <a:cs typeface="+mn-cs"/>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es-MX"/>
                    </a:p>
                  </a:txBody>
                  <a:tcPr/>
                </a:tc>
              </a:tr>
              <a:tr h="690736">
                <a:tc vMerge="1">
                  <a:txBody>
                    <a:bodyPr/>
                    <a:lstStyle/>
                    <a:p>
                      <a:pPr marL="0" indent="0" algn="just" defTabSz="914400" rtl="0" eaLnBrk="1" latinLnBrk="0" hangingPunct="1">
                        <a:lnSpc>
                          <a:spcPct val="100000"/>
                        </a:lnSpc>
                        <a:buFont typeface="Arial" pitchFamily="34" charset="0"/>
                        <a:buNone/>
                      </a:pPr>
                      <a:endParaRPr lang="es-MX" sz="1600" b="0" kern="1200" dirty="0">
                        <a:solidFill>
                          <a:schemeClr val="tx1"/>
                        </a:solidFill>
                        <a:latin typeface="+mn-lt"/>
                        <a:ea typeface="+mn-ea"/>
                        <a:cs typeface="+mn-cs"/>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gridSpan="2">
                  <a:txBody>
                    <a:bodyPr/>
                    <a:lstStyle/>
                    <a:p>
                      <a:pPr marL="0" indent="0" algn="just" defTabSz="914400" rtl="0" eaLnBrk="1" latinLnBrk="0" hangingPunct="1">
                        <a:lnSpc>
                          <a:spcPct val="100000"/>
                        </a:lnSpc>
                        <a:buFont typeface="Arial" pitchFamily="34" charset="0"/>
                        <a:buNone/>
                      </a:pPr>
                      <a:r>
                        <a:rPr lang="es-MX" sz="1450" b="1" kern="1200" dirty="0" smtClean="0">
                          <a:solidFill>
                            <a:schemeClr val="tx1"/>
                          </a:solidFill>
                          <a:effectLst>
                            <a:outerShdw blurRad="38100" dist="38100" dir="2700000" algn="tl">
                              <a:srgbClr val="000000">
                                <a:alpha val="43137"/>
                              </a:srgbClr>
                            </a:outerShdw>
                          </a:effectLst>
                          <a:latin typeface="+mn-lt"/>
                          <a:ea typeface="+mn-ea"/>
                          <a:cs typeface="+mn-cs"/>
                        </a:rPr>
                        <a:t>CREACIÓN DEL FODESOL</a:t>
                      </a:r>
                      <a:r>
                        <a:rPr lang="es-MX" sz="1450" b="1" kern="1200" dirty="0" smtClean="0">
                          <a:solidFill>
                            <a:schemeClr val="tx1"/>
                          </a:solidFill>
                          <a:latin typeface="+mn-lt"/>
                          <a:ea typeface="+mn-ea"/>
                          <a:cs typeface="+mn-cs"/>
                        </a:rPr>
                        <a:t>.</a:t>
                      </a:r>
                      <a:r>
                        <a:rPr lang="es-MX" sz="1450" b="0" kern="1200" dirty="0" smtClean="0">
                          <a:solidFill>
                            <a:schemeClr val="tx1"/>
                          </a:solidFill>
                          <a:latin typeface="+mn-lt"/>
                          <a:ea typeface="+mn-ea"/>
                          <a:cs typeface="+mn-cs"/>
                        </a:rPr>
                        <a:t> FOCIR constituirá el </a:t>
                      </a:r>
                      <a:r>
                        <a:rPr lang="es-MX" sz="1450" b="0" i="1" kern="1200" dirty="0" smtClean="0">
                          <a:solidFill>
                            <a:schemeClr val="tx1"/>
                          </a:solidFill>
                          <a:latin typeface="+mn-lt"/>
                          <a:ea typeface="+mn-ea"/>
                          <a:cs typeface="+mn-cs"/>
                        </a:rPr>
                        <a:t>fondo</a:t>
                      </a:r>
                      <a:r>
                        <a:rPr lang="es-MX" sz="1450" b="0" i="1" kern="1200" baseline="0" dirty="0" smtClean="0">
                          <a:solidFill>
                            <a:schemeClr val="tx1"/>
                          </a:solidFill>
                          <a:latin typeface="+mn-lt"/>
                          <a:ea typeface="+mn-ea"/>
                          <a:cs typeface="+mn-cs"/>
                        </a:rPr>
                        <a:t> de fondos</a:t>
                      </a:r>
                      <a:r>
                        <a:rPr lang="es-MX" sz="1450" b="0" kern="1200" dirty="0" smtClean="0">
                          <a:solidFill>
                            <a:schemeClr val="tx1"/>
                          </a:solidFill>
                          <a:latin typeface="+mn-lt"/>
                          <a:ea typeface="+mn-ea"/>
                          <a:cs typeface="+mn-cs"/>
                        </a:rPr>
                        <a:t> para el Desarrollo Social denominado FIDESO,</a:t>
                      </a:r>
                      <a:r>
                        <a:rPr lang="es-MX" sz="1450" b="0" kern="1200" baseline="0" dirty="0" smtClean="0">
                          <a:solidFill>
                            <a:schemeClr val="tx1"/>
                          </a:solidFill>
                          <a:latin typeface="+mn-lt"/>
                          <a:ea typeface="+mn-ea"/>
                          <a:cs typeface="+mn-cs"/>
                        </a:rPr>
                        <a:t> el cual </a:t>
                      </a:r>
                      <a:r>
                        <a:rPr lang="es-MX" sz="1450" b="0" kern="1200" dirty="0" smtClean="0">
                          <a:solidFill>
                            <a:schemeClr val="tx1"/>
                          </a:solidFill>
                          <a:latin typeface="+mn-lt"/>
                          <a:ea typeface="+mn-ea"/>
                          <a:cs typeface="+mn-cs"/>
                        </a:rPr>
                        <a:t>podrá invertir directamente de manera casuística en proyectos estratégicos de impacto nacional, regional, estatal, sin necesidad de invertir previamente en un Fondo de Inversión.</a:t>
                      </a:r>
                      <a:endParaRPr lang="es-MX" sz="1450" b="0" kern="1200" dirty="0">
                        <a:solidFill>
                          <a:schemeClr val="tx1"/>
                        </a:solidFill>
                        <a:latin typeface="+mn-lt"/>
                        <a:ea typeface="+mn-ea"/>
                        <a:cs typeface="+mn-cs"/>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endParaRPr lang="es-MX"/>
                    </a:p>
                  </a:txBody>
                  <a:tcPr/>
                </a:tc>
              </a:tr>
              <a:tr h="690592">
                <a:tc vMerge="1">
                  <a:txBody>
                    <a:bodyPr/>
                    <a:lstStyle/>
                    <a:p>
                      <a:pPr marL="0" indent="0" algn="just" defTabSz="914400" rtl="0" eaLnBrk="1" latinLnBrk="0" hangingPunct="1">
                        <a:lnSpc>
                          <a:spcPct val="100000"/>
                        </a:lnSpc>
                        <a:buFont typeface="Arial" pitchFamily="34" charset="0"/>
                        <a:buNone/>
                      </a:pPr>
                      <a:endParaRPr lang="es-MX" sz="1600" b="0" kern="1200" dirty="0">
                        <a:solidFill>
                          <a:schemeClr val="tx1"/>
                        </a:solidFill>
                        <a:latin typeface="+mn-lt"/>
                        <a:ea typeface="+mn-ea"/>
                        <a:cs typeface="+mn-cs"/>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gridSpan="2">
                  <a:txBody>
                    <a:bodyPr/>
                    <a:lstStyle/>
                    <a:p>
                      <a:pPr marL="0" indent="0" algn="just" defTabSz="914400" rtl="0" eaLnBrk="1" latinLnBrk="0" hangingPunct="1">
                        <a:lnSpc>
                          <a:spcPct val="100000"/>
                        </a:lnSpc>
                        <a:buFont typeface="Arial" pitchFamily="34" charset="0"/>
                        <a:buNone/>
                      </a:pPr>
                      <a:r>
                        <a:rPr lang="es-MX" sz="1450" b="1" kern="1200" dirty="0" smtClean="0">
                          <a:solidFill>
                            <a:schemeClr val="tx1"/>
                          </a:solidFill>
                          <a:effectLst>
                            <a:outerShdw blurRad="38100" dist="38100" dir="2700000" algn="tl">
                              <a:srgbClr val="000000">
                                <a:alpha val="43137"/>
                              </a:srgbClr>
                            </a:outerShdw>
                          </a:effectLst>
                          <a:latin typeface="+mn-lt"/>
                          <a:ea typeface="+mn-ea"/>
                          <a:cs typeface="+mn-cs"/>
                        </a:rPr>
                        <a:t>POBLACIÓN OBJETIVO. </a:t>
                      </a:r>
                      <a:r>
                        <a:rPr lang="es-MX" sz="1450" b="0" kern="1200" dirty="0" smtClean="0">
                          <a:solidFill>
                            <a:schemeClr val="tx1"/>
                          </a:solidFill>
                          <a:latin typeface="+mn-lt"/>
                          <a:ea typeface="+mn-ea"/>
                          <a:cs typeface="+mn-cs"/>
                        </a:rPr>
                        <a:t>Empresas de</a:t>
                      </a:r>
                      <a:r>
                        <a:rPr lang="es-MX" sz="1450" b="0" kern="1200" baseline="0" dirty="0" smtClean="0">
                          <a:solidFill>
                            <a:schemeClr val="tx1"/>
                          </a:solidFill>
                          <a:latin typeface="+mn-lt"/>
                          <a:ea typeface="+mn-ea"/>
                          <a:cs typeface="+mn-cs"/>
                        </a:rPr>
                        <a:t> </a:t>
                      </a:r>
                      <a:r>
                        <a:rPr lang="es-MX" sz="1450" b="0" kern="1200" baseline="0" dirty="0" smtClean="0">
                          <a:solidFill>
                            <a:schemeClr val="tx1"/>
                          </a:solidFill>
                          <a:effectLst>
                            <a:outerShdw blurRad="38100" dist="38100" dir="2700000" algn="tl">
                              <a:srgbClr val="000000">
                                <a:alpha val="43137"/>
                              </a:srgbClr>
                            </a:outerShdw>
                          </a:effectLst>
                          <a:latin typeface="+mn-lt"/>
                          <a:ea typeface="+mn-ea"/>
                          <a:cs typeface="+mn-cs"/>
                        </a:rPr>
                        <a:t>*</a:t>
                      </a:r>
                      <a:r>
                        <a:rPr lang="es-MX" sz="1450" b="0" kern="1200" baseline="0" dirty="0" smtClean="0">
                          <a:solidFill>
                            <a:schemeClr val="tx1"/>
                          </a:solidFill>
                          <a:latin typeface="+mn-lt"/>
                          <a:ea typeface="+mn-ea"/>
                          <a:cs typeface="+mn-cs"/>
                        </a:rPr>
                        <a:t>sector de la Economía Social</a:t>
                      </a:r>
                      <a:r>
                        <a:rPr lang="es-MX" sz="1450" b="0" kern="1200" dirty="0" smtClean="0">
                          <a:solidFill>
                            <a:schemeClr val="tx1"/>
                          </a:solidFill>
                          <a:latin typeface="+mn-lt"/>
                          <a:ea typeface="+mn-ea"/>
                          <a:cs typeface="+mn-cs"/>
                        </a:rPr>
                        <a:t>, que requieren coinversiones de capital acorde con la etapa de desarrollo de los proyectos y/o las Empresas a través de los Fondos de Capital, que hayan resultado elegibles de recibir coinversión del FIDESO.</a:t>
                      </a:r>
                      <a:endParaRPr lang="es-MX" sz="1450" b="0" kern="1200" dirty="0">
                        <a:solidFill>
                          <a:schemeClr val="tx1"/>
                        </a:solidFill>
                        <a:latin typeface="+mn-lt"/>
                        <a:ea typeface="+mn-ea"/>
                        <a:cs typeface="+mn-cs"/>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es-MX"/>
                    </a:p>
                  </a:txBody>
                  <a:tcPr/>
                </a:tc>
              </a:tr>
              <a:tr h="247993">
                <a:tc vMerge="1">
                  <a:txBody>
                    <a:bodyPr/>
                    <a:lstStyle/>
                    <a:p>
                      <a:pPr marL="0" indent="0" algn="just">
                        <a:lnSpc>
                          <a:spcPct val="100000"/>
                        </a:lnSpc>
                        <a:buFont typeface="Arial" pitchFamily="34" charset="0"/>
                        <a:buNone/>
                      </a:pPr>
                      <a:endParaRPr lang="es-MX" sz="160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indent="0" algn="just">
                        <a:lnSpc>
                          <a:spcPct val="100000"/>
                        </a:lnSpc>
                        <a:buFont typeface="Arial" pitchFamily="34" charset="0"/>
                        <a:buNone/>
                      </a:pPr>
                      <a:r>
                        <a:rPr lang="es-MX" sz="1450" b="1" dirty="0" smtClean="0">
                          <a:solidFill>
                            <a:schemeClr val="tx1"/>
                          </a:solidFill>
                          <a:effectLst>
                            <a:outerShdw blurRad="38100" dist="38100" dir="2700000" algn="tl">
                              <a:srgbClr val="000000">
                                <a:alpha val="43137"/>
                              </a:srgbClr>
                            </a:outerShdw>
                          </a:effectLst>
                        </a:rPr>
                        <a:t>COBERTURA.</a:t>
                      </a:r>
                      <a:r>
                        <a:rPr lang="es-MX" sz="1450" b="1" dirty="0" smtClean="0">
                          <a:solidFill>
                            <a:schemeClr val="tx1"/>
                          </a:solidFill>
                        </a:rPr>
                        <a:t> </a:t>
                      </a:r>
                      <a:r>
                        <a:rPr lang="es-MX" sz="1450" b="0" dirty="0" smtClean="0">
                          <a:solidFill>
                            <a:schemeClr val="tx1"/>
                          </a:solidFill>
                        </a:rPr>
                        <a:t>Cobertura nacional.</a:t>
                      </a:r>
                      <a:endParaRPr lang="es-MX" sz="145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rowSpan="2">
                  <a:txBody>
                    <a:bodyPr/>
                    <a:lstStyle/>
                    <a:p>
                      <a:pPr marL="0" indent="0" algn="just">
                        <a:lnSpc>
                          <a:spcPct val="100000"/>
                        </a:lnSpc>
                        <a:buFont typeface="Arial" pitchFamily="34" charset="0"/>
                        <a:buNone/>
                      </a:pPr>
                      <a:r>
                        <a:rPr lang="es-MX" sz="1450" b="1" dirty="0" smtClean="0">
                          <a:solidFill>
                            <a:schemeClr val="tx1"/>
                          </a:solidFill>
                          <a:effectLst>
                            <a:outerShdw blurRad="38100" dist="38100" dir="2700000" algn="tl">
                              <a:srgbClr val="000000">
                                <a:alpha val="43137"/>
                              </a:srgbClr>
                            </a:outerShdw>
                          </a:effectLst>
                        </a:rPr>
                        <a:t>TAMAÑO SUGERIDO.</a:t>
                      </a:r>
                      <a:r>
                        <a:rPr lang="es-MX" sz="1450" b="1" baseline="0" dirty="0" smtClean="0">
                          <a:solidFill>
                            <a:schemeClr val="tx1"/>
                          </a:solidFill>
                          <a:effectLst>
                            <a:outerShdw blurRad="38100" dist="38100" dir="2700000" algn="tl">
                              <a:srgbClr val="000000">
                                <a:alpha val="43137"/>
                              </a:srgbClr>
                            </a:outerShdw>
                          </a:effectLst>
                        </a:rPr>
                        <a:t> </a:t>
                      </a:r>
                      <a:r>
                        <a:rPr lang="es-MX" sz="1450" i="1" baseline="0" dirty="0" smtClean="0">
                          <a:solidFill>
                            <a:schemeClr val="tx1"/>
                          </a:solidFill>
                        </a:rPr>
                        <a:t>SEDESOL:</a:t>
                      </a:r>
                      <a:r>
                        <a:rPr lang="es-MX" sz="1450" baseline="0" dirty="0" smtClean="0">
                          <a:solidFill>
                            <a:schemeClr val="tx1"/>
                          </a:solidFill>
                        </a:rPr>
                        <a:t> un primer cierre de 500 </a:t>
                      </a:r>
                      <a:r>
                        <a:rPr lang="es-MX" sz="1450" baseline="0" dirty="0" err="1" smtClean="0">
                          <a:solidFill>
                            <a:schemeClr val="tx1"/>
                          </a:solidFill>
                        </a:rPr>
                        <a:t>mdp</a:t>
                      </a:r>
                      <a:r>
                        <a:rPr lang="es-MX" sz="1450" baseline="0" dirty="0" smtClean="0">
                          <a:solidFill>
                            <a:schemeClr val="tx1"/>
                          </a:solidFill>
                        </a:rPr>
                        <a:t> inicialmente. </a:t>
                      </a:r>
                      <a:r>
                        <a:rPr lang="es-MX" sz="1450" i="1" baseline="0" dirty="0" smtClean="0">
                          <a:solidFill>
                            <a:schemeClr val="tx1"/>
                          </a:solidFill>
                        </a:rPr>
                        <a:t>FOCIR</a:t>
                      </a:r>
                      <a:r>
                        <a:rPr lang="es-MX" sz="1450" baseline="0" dirty="0" smtClean="0">
                          <a:solidFill>
                            <a:schemeClr val="tx1"/>
                          </a:solidFill>
                        </a:rPr>
                        <a:t> realizará aportaciones complementarias</a:t>
                      </a:r>
                      <a:r>
                        <a:rPr lang="es-MX" sz="1450" baseline="0" dirty="0" smtClean="0">
                          <a:solidFill>
                            <a:schemeClr val="tx1"/>
                          </a:solidFill>
                          <a:effectLst>
                            <a:outerShdw blurRad="38100" dist="38100" dir="2700000" algn="tl">
                              <a:srgbClr val="000000">
                                <a:alpha val="43137"/>
                              </a:srgbClr>
                            </a:outerShdw>
                          </a:effectLst>
                        </a:rPr>
                        <a:t>**</a:t>
                      </a:r>
                      <a:endParaRPr lang="es-MX" sz="1450" dirty="0">
                        <a:solidFill>
                          <a:schemeClr val="tx1"/>
                        </a:solidFill>
                        <a:effectLst>
                          <a:outerShdw blurRad="38100" dist="38100" dir="2700000" algn="tl">
                            <a:srgbClr val="000000">
                              <a:alpha val="43137"/>
                            </a:srgbClr>
                          </a:outerShdw>
                        </a:effectLst>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r>
              <a:tr h="343872">
                <a:tc vMerge="1">
                  <a:txBody>
                    <a:bodyPr/>
                    <a:lstStyle/>
                    <a:p>
                      <a:pPr marL="0" indent="0" algn="just">
                        <a:lnSpc>
                          <a:spcPct val="100000"/>
                        </a:lnSpc>
                        <a:buFont typeface="Arial" pitchFamily="34" charset="0"/>
                        <a:buNone/>
                      </a:pPr>
                      <a:endParaRPr lang="es-MX" sz="160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indent="0" algn="just">
                        <a:lnSpc>
                          <a:spcPct val="100000"/>
                        </a:lnSpc>
                        <a:buFont typeface="Arial" pitchFamily="34" charset="0"/>
                        <a:buNone/>
                      </a:pPr>
                      <a:r>
                        <a:rPr lang="es-MX" sz="1450" b="1" dirty="0" smtClean="0">
                          <a:solidFill>
                            <a:schemeClr val="tx1"/>
                          </a:solidFill>
                          <a:effectLst>
                            <a:outerShdw blurRad="38100" dist="38100" dir="2700000" algn="tl">
                              <a:srgbClr val="000000">
                                <a:alpha val="43137"/>
                              </a:srgbClr>
                            </a:outerShdw>
                          </a:effectLst>
                        </a:rPr>
                        <a:t>INSTANCIA</a:t>
                      </a:r>
                      <a:r>
                        <a:rPr lang="es-MX" sz="1450" b="1" baseline="0" dirty="0" smtClean="0">
                          <a:solidFill>
                            <a:schemeClr val="tx1"/>
                          </a:solidFill>
                          <a:effectLst>
                            <a:outerShdw blurRad="38100" dist="38100" dir="2700000" algn="tl">
                              <a:srgbClr val="000000">
                                <a:alpha val="43137"/>
                              </a:srgbClr>
                            </a:outerShdw>
                          </a:effectLst>
                        </a:rPr>
                        <a:t> </a:t>
                      </a:r>
                      <a:r>
                        <a:rPr lang="es-MX" sz="1450" b="1" dirty="0" smtClean="0">
                          <a:solidFill>
                            <a:schemeClr val="tx1"/>
                          </a:solidFill>
                          <a:effectLst>
                            <a:outerShdw blurRad="38100" dist="38100" dir="2700000" algn="tl">
                              <a:srgbClr val="000000">
                                <a:alpha val="43137"/>
                              </a:srgbClr>
                            </a:outerShdw>
                          </a:effectLst>
                        </a:rPr>
                        <a:t>RESPONSABLE.  </a:t>
                      </a:r>
                      <a:r>
                        <a:rPr lang="es-MX" sz="1450" dirty="0" smtClean="0">
                          <a:solidFill>
                            <a:schemeClr val="tx1"/>
                          </a:solidFill>
                        </a:rPr>
                        <a:t>SEDESOL</a:t>
                      </a:r>
                      <a:endParaRPr lang="es-MX" sz="145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vMerge="1">
                  <a:txBody>
                    <a:bodyPr/>
                    <a:lstStyle/>
                    <a:p>
                      <a:endParaRPr lang="es-MX"/>
                    </a:p>
                  </a:txBody>
                  <a:tcPr/>
                </a:tc>
              </a:tr>
              <a:tr h="361588">
                <a:tc vMerge="1">
                  <a:txBody>
                    <a:bodyPr/>
                    <a:lstStyle/>
                    <a:p>
                      <a:pPr marL="0" indent="0" algn="just">
                        <a:lnSpc>
                          <a:spcPct val="100000"/>
                        </a:lnSpc>
                        <a:buFont typeface="Arial" pitchFamily="34" charset="0"/>
                        <a:buNone/>
                      </a:pPr>
                      <a:endParaRPr lang="es-MX" sz="160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indent="0" algn="just">
                        <a:lnSpc>
                          <a:spcPct val="100000"/>
                        </a:lnSpc>
                        <a:buFont typeface="Arial" pitchFamily="34" charset="0"/>
                        <a:buNone/>
                      </a:pPr>
                      <a:r>
                        <a:rPr lang="es-MX" sz="1450" b="1" dirty="0" smtClean="0">
                          <a:solidFill>
                            <a:schemeClr val="tx1"/>
                          </a:solidFill>
                          <a:effectLst>
                            <a:outerShdw blurRad="38100" dist="38100" dir="2700000" algn="tl">
                              <a:srgbClr val="000000">
                                <a:alpha val="43137"/>
                              </a:srgbClr>
                            </a:outerShdw>
                          </a:effectLst>
                        </a:rPr>
                        <a:t>INSTANCIA EJECUTORA.</a:t>
                      </a:r>
                      <a:r>
                        <a:rPr lang="es-MX" sz="1450" b="1" baseline="0" dirty="0" smtClean="0">
                          <a:solidFill>
                            <a:schemeClr val="tx1"/>
                          </a:solidFill>
                          <a:effectLst>
                            <a:outerShdw blurRad="38100" dist="38100" dir="2700000" algn="tl">
                              <a:srgbClr val="000000">
                                <a:alpha val="43137"/>
                              </a:srgbClr>
                            </a:outerShdw>
                          </a:effectLst>
                        </a:rPr>
                        <a:t> </a:t>
                      </a:r>
                      <a:r>
                        <a:rPr lang="es-MX" sz="1450" dirty="0" smtClean="0">
                          <a:solidFill>
                            <a:schemeClr val="tx1"/>
                          </a:solidFill>
                        </a:rPr>
                        <a:t>FOCIR</a:t>
                      </a:r>
                      <a:endParaRPr lang="es-MX" sz="145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s-MX" sz="1450" b="1" dirty="0" smtClean="0">
                          <a:solidFill>
                            <a:schemeClr val="tx1"/>
                          </a:solidFill>
                          <a:effectLst>
                            <a:outerShdw blurRad="38100" dist="38100" dir="2700000" algn="tl">
                              <a:srgbClr val="000000">
                                <a:alpha val="43137"/>
                              </a:srgbClr>
                            </a:outerShdw>
                          </a:effectLst>
                        </a:rPr>
                        <a:t>COMISION</a:t>
                      </a:r>
                      <a:r>
                        <a:rPr lang="es-MX" sz="1450" b="1" baseline="0" dirty="0" smtClean="0">
                          <a:solidFill>
                            <a:schemeClr val="tx1"/>
                          </a:solidFill>
                          <a:effectLst>
                            <a:outerShdw blurRad="38100" dist="38100" dir="2700000" algn="tl">
                              <a:srgbClr val="000000">
                                <a:alpha val="43137"/>
                              </a:srgbClr>
                            </a:outerShdw>
                          </a:effectLst>
                        </a:rPr>
                        <a:t>/GASTOS OPERACIÓN:  </a:t>
                      </a:r>
                      <a:r>
                        <a:rPr lang="es-MX" sz="1450" baseline="0" dirty="0" smtClean="0">
                          <a:solidFill>
                            <a:schemeClr val="tx1"/>
                          </a:solidFill>
                        </a:rPr>
                        <a:t>3% del total comprometido. </a:t>
                      </a:r>
                      <a:endParaRPr lang="es-MX" sz="145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836300">
                <a:tc vMerge="1">
                  <a:txBody>
                    <a:bodyPr/>
                    <a:lstStyle/>
                    <a:p>
                      <a:pPr marL="0" indent="0" algn="just">
                        <a:lnSpc>
                          <a:spcPct val="100000"/>
                        </a:lnSpc>
                        <a:buFont typeface="Arial" pitchFamily="34" charset="0"/>
                        <a:buNone/>
                      </a:pPr>
                      <a:endParaRPr lang="es-MX" sz="160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indent="0" algn="just">
                        <a:lnSpc>
                          <a:spcPct val="100000"/>
                        </a:lnSpc>
                        <a:buFont typeface="Arial" pitchFamily="34" charset="0"/>
                        <a:buNone/>
                      </a:pPr>
                      <a:r>
                        <a:rPr lang="es-MX" sz="1450" b="1" dirty="0" smtClean="0">
                          <a:solidFill>
                            <a:schemeClr val="tx1"/>
                          </a:solidFill>
                          <a:effectLst>
                            <a:outerShdw blurRad="38100" dist="38100" dir="2700000" algn="tl">
                              <a:srgbClr val="000000">
                                <a:alpha val="43137"/>
                              </a:srgbClr>
                            </a:outerShdw>
                          </a:effectLst>
                        </a:rPr>
                        <a:t>MONTOS MAX. DE COINVERSIÓN POR EL FONDEA EN UN FONDO DE CAPITAL. </a:t>
                      </a:r>
                      <a:r>
                        <a:rPr lang="es-MX" sz="1450" dirty="0" smtClean="0">
                          <a:solidFill>
                            <a:schemeClr val="tx1"/>
                          </a:solidFill>
                        </a:rPr>
                        <a:t>35% con un límite por Fondo de Capital de $200 millones.</a:t>
                      </a:r>
                      <a:endParaRPr lang="es-MX" sz="145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s-MX" sz="1450" b="1" dirty="0" smtClean="0">
                          <a:solidFill>
                            <a:schemeClr val="tx1"/>
                          </a:solidFill>
                          <a:effectLst>
                            <a:outerShdw blurRad="38100" dist="38100" dir="2700000" algn="tl">
                              <a:srgbClr val="000000">
                                <a:alpha val="43137"/>
                              </a:srgbClr>
                            </a:outerShdw>
                          </a:effectLst>
                        </a:rPr>
                        <a:t>MULTIANUAL</a:t>
                      </a:r>
                      <a:r>
                        <a:rPr lang="es-MX" sz="1450" b="1" baseline="0" dirty="0" smtClean="0">
                          <a:solidFill>
                            <a:schemeClr val="tx1"/>
                          </a:solidFill>
                          <a:effectLst>
                            <a:outerShdw blurRad="38100" dist="38100" dir="2700000" algn="tl">
                              <a:srgbClr val="000000">
                                <a:alpha val="43137"/>
                              </a:srgbClr>
                            </a:outerShdw>
                          </a:effectLst>
                        </a:rPr>
                        <a:t> </a:t>
                      </a:r>
                      <a:r>
                        <a:rPr lang="es-MX" sz="1450" b="1" dirty="0" smtClean="0">
                          <a:solidFill>
                            <a:schemeClr val="tx1"/>
                          </a:solidFill>
                          <a:effectLst>
                            <a:outerShdw blurRad="38100" dist="38100" dir="2700000" algn="tl">
                              <a:srgbClr val="000000">
                                <a:alpha val="43137"/>
                              </a:srgbClr>
                            </a:outerShdw>
                          </a:effectLst>
                        </a:rPr>
                        <a:t>Y REVOLVENCIA. </a:t>
                      </a:r>
                      <a:r>
                        <a:rPr lang="es-MX" sz="1450" dirty="0" smtClean="0">
                          <a:solidFill>
                            <a:schemeClr val="tx1"/>
                          </a:solidFill>
                        </a:rPr>
                        <a:t>Los recursos no invertidos, así como los recuperados de coinversiones previas permanecerán en el FIDESO para ser aplicados para los mismos fines.</a:t>
                      </a:r>
                      <a:endParaRPr lang="es-MX" sz="1450" dirty="0">
                        <a:solidFill>
                          <a:schemeClr val="tx1"/>
                        </a:solidFill>
                      </a:endParaRPr>
                    </a:p>
                  </a:txBody>
                  <a:tcPr>
                    <a:lnL w="12700" cap="flat" cmpd="sng" algn="ctr">
                      <a:solidFill>
                        <a:schemeClr val="tx1"/>
                      </a:solidFill>
                      <a:prstDash val="dot"/>
                      <a:round/>
                      <a:headEnd type="none" w="med" len="med"/>
                      <a:tailEnd type="none" w="med" len="med"/>
                    </a:lnL>
                    <a:lnR w="12700" cap="flat" cmpd="sng" algn="ctr">
                      <a:solidFill>
                        <a:schemeClr val="tx1"/>
                      </a:solidFill>
                      <a:prstDash val="dot"/>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5" name="4 CuadroTexto"/>
          <p:cNvSpPr txBox="1"/>
          <p:nvPr/>
        </p:nvSpPr>
        <p:spPr>
          <a:xfrm>
            <a:off x="251520" y="5647731"/>
            <a:ext cx="8523866" cy="907941"/>
          </a:xfrm>
          <a:prstGeom prst="rect">
            <a:avLst/>
          </a:prstGeom>
          <a:noFill/>
        </p:spPr>
        <p:txBody>
          <a:bodyPr wrap="square" rtlCol="0">
            <a:spAutoFit/>
          </a:bodyPr>
          <a:lstStyle/>
          <a:p>
            <a:pPr algn="just" defTabSz="269875">
              <a:lnSpc>
                <a:spcPts val="1400"/>
              </a:lnSpc>
            </a:pPr>
            <a:r>
              <a:rPr lang="es-MX" sz="1000" dirty="0" smtClean="0">
                <a:solidFill>
                  <a:prstClr val="black"/>
                </a:solidFill>
                <a:effectLst>
                  <a:outerShdw blurRad="38100" dist="38100" dir="2700000" algn="tl">
                    <a:srgbClr val="000000">
                      <a:alpha val="43137"/>
                    </a:srgbClr>
                  </a:outerShdw>
                </a:effectLst>
              </a:rPr>
              <a:t>*</a:t>
            </a:r>
            <a:r>
              <a:rPr lang="es-MX" sz="1000" dirty="0" smtClean="0">
                <a:solidFill>
                  <a:prstClr val="black"/>
                </a:solidFill>
              </a:rPr>
              <a:t>	Empresas con impacto social, según se definirá por la SEDESOL, como población objetivo para este Fondo de Inversión de Desarrollo Social - FIDESO 	</a:t>
            </a:r>
          </a:p>
          <a:p>
            <a:pPr algn="just" defTabSz="269875">
              <a:lnSpc>
                <a:spcPts val="1400"/>
              </a:lnSpc>
            </a:pPr>
            <a:r>
              <a:rPr lang="es-MX" sz="1000" dirty="0" smtClean="0">
                <a:solidFill>
                  <a:prstClr val="black"/>
                </a:solidFill>
                <a:effectLst>
                  <a:outerShdw blurRad="38100" dist="38100" dir="2700000" algn="tl">
                    <a:srgbClr val="000000">
                      <a:alpha val="43137"/>
                    </a:srgbClr>
                  </a:outerShdw>
                </a:effectLst>
              </a:rPr>
              <a:t>**</a:t>
            </a:r>
            <a:r>
              <a:rPr lang="es-MX" sz="1000" dirty="0" smtClean="0">
                <a:solidFill>
                  <a:prstClr val="black"/>
                </a:solidFill>
              </a:rPr>
              <a:t>	FOCIR </a:t>
            </a:r>
            <a:r>
              <a:rPr lang="es-MX" sz="1000" dirty="0">
                <a:solidFill>
                  <a:prstClr val="black"/>
                </a:solidFill>
              </a:rPr>
              <a:t>realizará las Aportaciones Complementarias en el momento en que tenga los recursos disponibles, cuyo monto de las aportaciones estarán en función </a:t>
            </a:r>
            <a:r>
              <a:rPr lang="es-MX" sz="1000" dirty="0" smtClean="0">
                <a:solidFill>
                  <a:prstClr val="black"/>
                </a:solidFill>
              </a:rPr>
              <a:t>	del </a:t>
            </a:r>
            <a:r>
              <a:rPr lang="es-MX" sz="1000" dirty="0">
                <a:solidFill>
                  <a:prstClr val="black"/>
                </a:solidFill>
              </a:rPr>
              <a:t>techo financiero que le comunique la Secretaría de Hacienda y Crédito Público en materia de recursos fiscales para inversión financiera.</a:t>
            </a:r>
          </a:p>
          <a:p>
            <a:pPr algn="just"/>
            <a:endParaRPr lang="es-MX" sz="900" dirty="0">
              <a:solidFill>
                <a:prstClr val="black"/>
              </a:solidFill>
            </a:endParaRPr>
          </a:p>
          <a:p>
            <a:pPr algn="just"/>
            <a:endParaRPr lang="es-MX" sz="900" dirty="0">
              <a:solidFill>
                <a:prstClr val="black"/>
              </a:solidFill>
            </a:endParaRPr>
          </a:p>
        </p:txBody>
      </p:sp>
      <p:sp>
        <p:nvSpPr>
          <p:cNvPr id="6" name="5 Rectángulo"/>
          <p:cNvSpPr/>
          <p:nvPr/>
        </p:nvSpPr>
        <p:spPr>
          <a:xfrm>
            <a:off x="346613" y="6571786"/>
            <a:ext cx="931665" cy="276999"/>
          </a:xfrm>
          <a:prstGeom prst="rect">
            <a:avLst/>
          </a:prstGeom>
        </p:spPr>
        <p:txBody>
          <a:bodyPr wrap="none">
            <a:spAutoFit/>
          </a:bodyPr>
          <a:lstStyle/>
          <a:p>
            <a:pPr>
              <a:defRPr/>
            </a:pPr>
            <a:fld id="{F2FFD8DF-ADA3-4912-B0ED-288DC9234D01}" type="datetime1">
              <a:rPr lang="es-MX" sz="1200">
                <a:solidFill>
                  <a:schemeClr val="bg1">
                    <a:lumMod val="95000"/>
                  </a:schemeClr>
                </a:solidFill>
                <a:effectLst>
                  <a:outerShdw blurRad="38100" dist="38100" dir="2700000" algn="tl">
                    <a:srgbClr val="000000">
                      <a:alpha val="43137"/>
                    </a:srgbClr>
                  </a:outerShdw>
                </a:effectLst>
              </a:rPr>
              <a:pPr>
                <a:defRPr/>
              </a:pPr>
              <a:t>04/12/2013</a:t>
            </a:fld>
            <a:endParaRPr lang="es-MX" dirty="0">
              <a:solidFill>
                <a:schemeClr val="bg1">
                  <a:lumMod val="95000"/>
                </a:schemeClr>
              </a:solidFill>
              <a:effectLst>
                <a:outerShdw blurRad="38100" dist="38100" dir="2700000" algn="tl">
                  <a:srgbClr val="000000">
                    <a:alpha val="43137"/>
                  </a:srgbClr>
                </a:outerShdw>
              </a:effectLst>
            </a:endParaRPr>
          </a:p>
        </p:txBody>
      </p:sp>
      <p:sp>
        <p:nvSpPr>
          <p:cNvPr id="13" name="3 Marcador de pie de página"/>
          <p:cNvSpPr>
            <a:spLocks noGrp="1"/>
          </p:cNvSpPr>
          <p:nvPr>
            <p:ph type="ftr" sz="quarter" idx="11"/>
          </p:nvPr>
        </p:nvSpPr>
        <p:spPr>
          <a:xfrm>
            <a:off x="3635896" y="6527722"/>
            <a:ext cx="1224136" cy="365125"/>
          </a:xfrm>
        </p:spPr>
        <p:txBody>
          <a:bodyPr/>
          <a:lstStyle/>
          <a:p>
            <a:r>
              <a:rPr lang="es-MX" dirty="0" smtClean="0">
                <a:solidFill>
                  <a:schemeClr val="bg1">
                    <a:lumMod val="95000"/>
                  </a:schemeClr>
                </a:solidFill>
                <a:effectLst>
                  <a:outerShdw blurRad="38100" dist="38100" dir="2700000" algn="tl">
                    <a:srgbClr val="000000">
                      <a:alpha val="43137"/>
                    </a:srgbClr>
                  </a:outerShdw>
                </a:effectLst>
              </a:rPr>
              <a:t>" FONDEA"</a:t>
            </a:r>
            <a:endParaRPr lang="es-MX" dirty="0">
              <a:solidFill>
                <a:schemeClr val="bg1">
                  <a:lumMod val="95000"/>
                </a:schemeClr>
              </a:solidFill>
              <a:effectLst>
                <a:outerShdw blurRad="38100" dist="38100" dir="2700000" algn="tl">
                  <a:srgbClr val="000000">
                    <a:alpha val="43137"/>
                  </a:srgbClr>
                </a:outerShdw>
              </a:effectLst>
            </a:endParaRPr>
          </a:p>
        </p:txBody>
      </p:sp>
      <p:sp>
        <p:nvSpPr>
          <p:cNvPr id="14" name="13 CuadroTexto"/>
          <p:cNvSpPr txBox="1"/>
          <p:nvPr/>
        </p:nvSpPr>
        <p:spPr>
          <a:xfrm>
            <a:off x="153611" y="764704"/>
            <a:ext cx="2249334" cy="461665"/>
          </a:xfrm>
          <a:prstGeom prst="rect">
            <a:avLst/>
          </a:prstGeom>
          <a:noFill/>
        </p:spPr>
        <p:txBody>
          <a:bodyPr wrap="none" rtlCol="0">
            <a:spAutoFit/>
          </a:bodyPr>
          <a:lstStyle/>
          <a:p>
            <a:r>
              <a:rPr lang="es-MX" sz="2400" b="1" spc="3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El Sistema </a:t>
            </a:r>
          </a:p>
        </p:txBody>
      </p:sp>
    </p:spTree>
    <p:extLst>
      <p:ext uri="{BB962C8B-B14F-4D97-AF65-F5344CB8AC3E}">
        <p14:creationId xmlns:p14="http://schemas.microsoft.com/office/powerpoint/2010/main" val="2517221964"/>
      </p:ext>
    </p:extLst>
  </p:cSld>
  <p:clrMapOvr>
    <a:masterClrMapping/>
  </p:clrMapOvr>
  <mc:AlternateContent xmlns:mc="http://schemas.openxmlformats.org/markup-compatibility/2006" xmlns:p14="http://schemas.microsoft.com/office/powerpoint/2010/main">
    <mc:Choice Requires="p14">
      <p:transition p14:dur="25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7" name="47 CuadroTexto"/>
          <p:cNvSpPr txBox="1">
            <a:spLocks noChangeArrowheads="1"/>
          </p:cNvSpPr>
          <p:nvPr/>
        </p:nvSpPr>
        <p:spPr bwMode="auto">
          <a:xfrm>
            <a:off x="2125414" y="198546"/>
            <a:ext cx="4326747" cy="954107"/>
          </a:xfrm>
          <a:prstGeom prst="rect">
            <a:avLst/>
          </a:prstGeom>
          <a:noFill/>
          <a:ln w="9525">
            <a:noFill/>
            <a:miter lim="800000"/>
            <a:headEnd/>
            <a:tailEnd/>
          </a:ln>
        </p:spPr>
        <p:txBody>
          <a:bodyPr wrap="square">
            <a:spAutoFit/>
          </a:bodyPr>
          <a:lstStyle/>
          <a:p>
            <a:pPr algn="ctr"/>
            <a:r>
              <a:rPr lang="es-ES" sz="2800" dirty="0">
                <a:effectLst>
                  <a:outerShdw blurRad="38100" dist="38100" dir="2700000" algn="tl">
                    <a:srgbClr val="000000">
                      <a:alpha val="43137"/>
                    </a:srgbClr>
                  </a:outerShdw>
                </a:effectLst>
              </a:rPr>
              <a:t>Estructurar Financiamiento </a:t>
            </a:r>
          </a:p>
          <a:p>
            <a:pPr algn="ctr"/>
            <a:r>
              <a:rPr lang="es-ES" sz="2800" dirty="0">
                <a:effectLst>
                  <a:outerShdw blurRad="38100" dist="38100" dir="2700000" algn="tl">
                    <a:srgbClr val="000000">
                      <a:alpha val="43137"/>
                    </a:srgbClr>
                  </a:outerShdw>
                </a:effectLst>
              </a:rPr>
              <a:t>p</a:t>
            </a:r>
            <a:r>
              <a:rPr lang="es-ES" sz="2800" dirty="0" smtClean="0">
                <a:effectLst>
                  <a:outerShdw blurRad="38100" dist="38100" dir="2700000" algn="tl">
                    <a:srgbClr val="000000">
                      <a:alpha val="43137"/>
                    </a:srgbClr>
                  </a:outerShdw>
                </a:effectLst>
              </a:rPr>
              <a:t>ara </a:t>
            </a:r>
            <a:r>
              <a:rPr lang="es-ES" sz="2800" dirty="0">
                <a:effectLst>
                  <a:outerShdw blurRad="38100" dist="38100" dir="2700000" algn="tl">
                    <a:srgbClr val="000000">
                      <a:alpha val="43137"/>
                    </a:srgbClr>
                  </a:outerShdw>
                </a:effectLst>
              </a:rPr>
              <a:t>cada </a:t>
            </a:r>
            <a:r>
              <a:rPr lang="es-ES" sz="2800" dirty="0" smtClean="0">
                <a:effectLst>
                  <a:outerShdw blurRad="38100" dist="38100" dir="2700000" algn="tl">
                    <a:srgbClr val="000000">
                      <a:alpha val="43137"/>
                    </a:srgbClr>
                  </a:outerShdw>
                </a:effectLst>
              </a:rPr>
              <a:t>proyecto</a:t>
            </a:r>
            <a:endParaRPr lang="es-ES" sz="2800" dirty="0">
              <a:effectLst>
                <a:outerShdw blurRad="38100" dist="38100" dir="2700000" algn="tl">
                  <a:srgbClr val="000000">
                    <a:alpha val="43137"/>
                  </a:srgbClr>
                </a:outerShdw>
              </a:effectLst>
            </a:endParaRPr>
          </a:p>
        </p:txBody>
      </p:sp>
      <p:sp>
        <p:nvSpPr>
          <p:cNvPr id="57" name="1 Título"/>
          <p:cNvSpPr txBox="1">
            <a:spLocks/>
          </p:cNvSpPr>
          <p:nvPr/>
        </p:nvSpPr>
        <p:spPr bwMode="auto">
          <a:xfrm>
            <a:off x="1285852" y="1713348"/>
            <a:ext cx="1398240" cy="584200"/>
          </a:xfrm>
          <a:prstGeom prst="rect">
            <a:avLst/>
          </a:prstGeom>
          <a:solidFill>
            <a:srgbClr val="FFFFCC"/>
          </a:solidFill>
          <a:ln w="9525">
            <a:solidFill>
              <a:schemeClr val="tx1"/>
            </a:solidFill>
            <a:miter lim="800000"/>
            <a:headEnd/>
            <a:tailEnd/>
          </a:ln>
          <a:effectLst>
            <a:outerShdw blurRad="50800" dist="38100" dir="16200000" rotWithShape="0">
              <a:prstClr val="black">
                <a:alpha val="40000"/>
              </a:prstClr>
            </a:outerShdw>
          </a:effectLst>
        </p:spPr>
        <p:txBody>
          <a:bodyPr anchor="ctr"/>
          <a:lstStyle/>
          <a:p>
            <a:pPr algn="ctr">
              <a:defRPr/>
            </a:pPr>
            <a:r>
              <a:rPr lang="es-ES" sz="1100" b="1" kern="0" dirty="0" smtClean="0">
                <a:solidFill>
                  <a:srgbClr val="1F497D"/>
                </a:solidFill>
              </a:rPr>
              <a:t>INVERSIONISTAS DEL SECTOR SOCIAL</a:t>
            </a:r>
            <a:endParaRPr lang="es-ES" sz="1100" b="1" kern="0" dirty="0">
              <a:solidFill>
                <a:srgbClr val="1F497D"/>
              </a:solidFill>
            </a:endParaRPr>
          </a:p>
        </p:txBody>
      </p:sp>
      <p:sp>
        <p:nvSpPr>
          <p:cNvPr id="59" name="1 Título"/>
          <p:cNvSpPr txBox="1">
            <a:spLocks/>
          </p:cNvSpPr>
          <p:nvPr/>
        </p:nvSpPr>
        <p:spPr bwMode="auto">
          <a:xfrm>
            <a:off x="5315129" y="1713348"/>
            <a:ext cx="1993175" cy="584200"/>
          </a:xfrm>
          <a:prstGeom prst="rect">
            <a:avLst/>
          </a:prstGeom>
          <a:solidFill>
            <a:srgbClr val="FFFFCC"/>
          </a:solidFill>
          <a:ln w="9525">
            <a:solidFill>
              <a:schemeClr val="tx1"/>
            </a:solidFill>
            <a:miter lim="800000"/>
            <a:headEnd/>
            <a:tailEnd/>
          </a:ln>
          <a:effectLst>
            <a:outerShdw blurRad="50800" dist="38100" dir="16200000" rotWithShape="0">
              <a:prstClr val="black">
                <a:alpha val="40000"/>
              </a:prstClr>
            </a:outerShdw>
          </a:effectLst>
        </p:spPr>
        <p:txBody>
          <a:bodyPr anchor="ctr"/>
          <a:lstStyle/>
          <a:p>
            <a:pPr algn="ctr">
              <a:defRPr/>
            </a:pPr>
            <a:r>
              <a:rPr lang="es-ES" sz="1100" b="1" kern="0" dirty="0">
                <a:solidFill>
                  <a:srgbClr val="1F497D"/>
                </a:solidFill>
              </a:rPr>
              <a:t>Gobierno Federal</a:t>
            </a:r>
          </a:p>
        </p:txBody>
      </p:sp>
      <p:cxnSp>
        <p:nvCxnSpPr>
          <p:cNvPr id="62" name="61 Conector recto de flecha"/>
          <p:cNvCxnSpPr/>
          <p:nvPr/>
        </p:nvCxnSpPr>
        <p:spPr bwMode="auto">
          <a:xfrm rot="16200000" flipV="1">
            <a:off x="3557889" y="2378571"/>
            <a:ext cx="936000" cy="13312"/>
          </a:xfrm>
          <a:prstGeom prst="straightConnector1">
            <a:avLst/>
          </a:prstGeom>
          <a:ln w="25400">
            <a:solidFill>
              <a:srgbClr val="0099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71" name="70 Forma"/>
          <p:cNvCxnSpPr>
            <a:stCxn id="57" idx="2"/>
          </p:cNvCxnSpPr>
          <p:nvPr/>
        </p:nvCxnSpPr>
        <p:spPr bwMode="auto">
          <a:xfrm rot="16200000" flipH="1">
            <a:off x="2704625" y="1577895"/>
            <a:ext cx="487370" cy="1926676"/>
          </a:xfrm>
          <a:prstGeom prst="bentConnector2">
            <a:avLst/>
          </a:prstGeom>
          <a:ln w="25400">
            <a:solidFill>
              <a:srgbClr val="009900"/>
            </a:solidFill>
            <a:tailEnd type="none"/>
          </a:ln>
        </p:spPr>
        <p:style>
          <a:lnRef idx="1">
            <a:schemeClr val="accent1"/>
          </a:lnRef>
          <a:fillRef idx="0">
            <a:schemeClr val="accent1"/>
          </a:fillRef>
          <a:effectRef idx="0">
            <a:schemeClr val="accent1"/>
          </a:effectRef>
          <a:fontRef idx="minor">
            <a:schemeClr val="tx1"/>
          </a:fontRef>
        </p:style>
      </p:cxnSp>
      <p:cxnSp>
        <p:nvCxnSpPr>
          <p:cNvPr id="73" name="72 Forma"/>
          <p:cNvCxnSpPr>
            <a:stCxn id="59" idx="2"/>
          </p:cNvCxnSpPr>
          <p:nvPr/>
        </p:nvCxnSpPr>
        <p:spPr bwMode="auto">
          <a:xfrm rot="5400000">
            <a:off x="5010033" y="1473168"/>
            <a:ext cx="477304" cy="2126064"/>
          </a:xfrm>
          <a:prstGeom prst="bentConnector2">
            <a:avLst/>
          </a:prstGeom>
          <a:ln w="25400">
            <a:solidFill>
              <a:srgbClr val="009900"/>
            </a:solidFill>
            <a:tailEnd type="none"/>
          </a:ln>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flipH="1">
            <a:off x="4073904" y="2401508"/>
            <a:ext cx="285752" cy="215444"/>
          </a:xfrm>
          <a:prstGeom prst="rect">
            <a:avLst/>
          </a:prstGeom>
          <a:noFill/>
        </p:spPr>
        <p:txBody>
          <a:bodyPr wrap="square" rtlCol="0">
            <a:spAutoFit/>
          </a:bodyPr>
          <a:lstStyle/>
          <a:p>
            <a:r>
              <a:rPr lang="es-MX" sz="800" b="1" dirty="0">
                <a:solidFill>
                  <a:prstClr val="black"/>
                </a:solidFill>
              </a:rPr>
              <a:t>$</a:t>
            </a:r>
          </a:p>
        </p:txBody>
      </p:sp>
      <p:sp>
        <p:nvSpPr>
          <p:cNvPr id="36" name="1 Título"/>
          <p:cNvSpPr txBox="1">
            <a:spLocks/>
          </p:cNvSpPr>
          <p:nvPr/>
        </p:nvSpPr>
        <p:spPr bwMode="auto">
          <a:xfrm>
            <a:off x="2302553" y="4684929"/>
            <a:ext cx="1025525" cy="584200"/>
          </a:xfrm>
          <a:prstGeom prst="rect">
            <a:avLst/>
          </a:prstGeom>
          <a:solidFill>
            <a:srgbClr val="FFFFCC"/>
          </a:solidFill>
          <a:ln w="9525">
            <a:solidFill>
              <a:schemeClr val="tx1"/>
            </a:solidFill>
            <a:miter lim="800000"/>
            <a:headEnd/>
            <a:tailEnd/>
          </a:ln>
          <a:effectLst>
            <a:outerShdw blurRad="50800" dist="38100" algn="l" rotWithShape="0">
              <a:prstClr val="black">
                <a:alpha val="40000"/>
              </a:prstClr>
            </a:outerShdw>
          </a:effectLst>
        </p:spPr>
        <p:txBody>
          <a:bodyPr anchor="ctr"/>
          <a:lstStyle/>
          <a:p>
            <a:pPr algn="ctr">
              <a:defRPr/>
            </a:pPr>
            <a:r>
              <a:rPr lang="es-ES" sz="1200" b="1" kern="0" dirty="0">
                <a:solidFill>
                  <a:srgbClr val="1F497D"/>
                </a:solidFill>
              </a:rPr>
              <a:t> </a:t>
            </a:r>
            <a:r>
              <a:rPr lang="es-ES" sz="1200" b="1" kern="0" dirty="0" smtClean="0">
                <a:solidFill>
                  <a:srgbClr val="1F497D"/>
                </a:solidFill>
              </a:rPr>
              <a:t>EMPRESA</a:t>
            </a:r>
            <a:endParaRPr lang="es-ES" sz="1200" b="1" kern="0" dirty="0">
              <a:solidFill>
                <a:srgbClr val="1F497D"/>
              </a:solidFill>
            </a:endParaRPr>
          </a:p>
          <a:p>
            <a:pPr algn="ctr">
              <a:defRPr/>
            </a:pPr>
            <a:r>
              <a:rPr lang="es-ES" sz="1200" b="1" kern="0" dirty="0">
                <a:solidFill>
                  <a:srgbClr val="1F497D"/>
                </a:solidFill>
              </a:rPr>
              <a:t>1</a:t>
            </a:r>
          </a:p>
        </p:txBody>
      </p:sp>
      <p:sp>
        <p:nvSpPr>
          <p:cNvPr id="37" name="1 Título"/>
          <p:cNvSpPr txBox="1">
            <a:spLocks/>
          </p:cNvSpPr>
          <p:nvPr/>
        </p:nvSpPr>
        <p:spPr bwMode="auto">
          <a:xfrm>
            <a:off x="4736191" y="4697629"/>
            <a:ext cx="1063625" cy="584200"/>
          </a:xfrm>
          <a:prstGeom prst="rect">
            <a:avLst/>
          </a:prstGeom>
          <a:solidFill>
            <a:srgbClr val="FFFFCC"/>
          </a:solidFill>
          <a:ln w="9525">
            <a:solidFill>
              <a:schemeClr val="tx1"/>
            </a:solidFill>
            <a:miter lim="800000"/>
            <a:headEnd/>
            <a:tailEnd/>
          </a:ln>
          <a:effectLst>
            <a:outerShdw blurRad="50800" dist="38100" algn="l" rotWithShape="0">
              <a:prstClr val="black">
                <a:alpha val="40000"/>
              </a:prstClr>
            </a:outerShdw>
          </a:effectLst>
        </p:spPr>
        <p:txBody>
          <a:bodyPr anchor="ctr"/>
          <a:lstStyle/>
          <a:p>
            <a:pPr algn="ctr">
              <a:defRPr/>
            </a:pPr>
            <a:endParaRPr lang="es-ES" sz="1200" b="1" kern="0" dirty="0">
              <a:solidFill>
                <a:srgbClr val="1F497D"/>
              </a:solidFill>
            </a:endParaRPr>
          </a:p>
          <a:p>
            <a:pPr algn="ctr">
              <a:defRPr/>
            </a:pPr>
            <a:r>
              <a:rPr lang="es-ES" sz="1200" b="1" kern="0" dirty="0" smtClean="0">
                <a:solidFill>
                  <a:srgbClr val="1F497D"/>
                </a:solidFill>
              </a:rPr>
              <a:t>EMPRESAS</a:t>
            </a:r>
            <a:endParaRPr lang="es-ES" sz="1200" b="1" kern="0" dirty="0">
              <a:solidFill>
                <a:srgbClr val="1F497D"/>
              </a:solidFill>
            </a:endParaRPr>
          </a:p>
          <a:p>
            <a:pPr algn="ctr">
              <a:defRPr/>
            </a:pPr>
            <a:r>
              <a:rPr lang="es-ES" sz="1200" b="1" kern="0" dirty="0">
                <a:solidFill>
                  <a:srgbClr val="1F497D"/>
                </a:solidFill>
              </a:rPr>
              <a:t>n</a:t>
            </a:r>
          </a:p>
          <a:p>
            <a:pPr algn="ctr">
              <a:defRPr/>
            </a:pPr>
            <a:endParaRPr lang="es-ES" sz="1200" b="1" kern="0" dirty="0">
              <a:solidFill>
                <a:srgbClr val="1F497D"/>
              </a:solidFill>
            </a:endParaRPr>
          </a:p>
        </p:txBody>
      </p:sp>
      <p:sp>
        <p:nvSpPr>
          <p:cNvPr id="38" name="43 CuadroTexto"/>
          <p:cNvSpPr txBox="1">
            <a:spLocks noChangeArrowheads="1"/>
          </p:cNvSpPr>
          <p:nvPr/>
        </p:nvSpPr>
        <p:spPr bwMode="auto">
          <a:xfrm>
            <a:off x="4198028" y="4623016"/>
            <a:ext cx="785813" cy="646113"/>
          </a:xfrm>
          <a:prstGeom prst="rect">
            <a:avLst/>
          </a:prstGeom>
          <a:noFill/>
          <a:ln w="9525">
            <a:noFill/>
            <a:miter lim="800000"/>
            <a:headEnd/>
            <a:tailEnd/>
          </a:ln>
          <a:effectLst>
            <a:outerShdw blurRad="50800" dist="38100" algn="l" rotWithShape="0">
              <a:prstClr val="black">
                <a:alpha val="40000"/>
              </a:prstClr>
            </a:outerShdw>
          </a:effectLst>
        </p:spPr>
        <p:txBody>
          <a:bodyPr>
            <a:spAutoFit/>
          </a:bodyPr>
          <a:lstStyle/>
          <a:p>
            <a:pPr algn="ctr"/>
            <a:r>
              <a:rPr lang="es-ES" sz="3600" b="1">
                <a:solidFill>
                  <a:prstClr val="black"/>
                </a:solidFill>
              </a:rPr>
              <a:t>…</a:t>
            </a:r>
          </a:p>
        </p:txBody>
      </p:sp>
      <p:cxnSp>
        <p:nvCxnSpPr>
          <p:cNvPr id="39" name="38 Conector recto de flecha"/>
          <p:cNvCxnSpPr>
            <a:stCxn id="1026" idx="2"/>
          </p:cNvCxnSpPr>
          <p:nvPr/>
        </p:nvCxnSpPr>
        <p:spPr bwMode="auto">
          <a:xfrm>
            <a:off x="4060510" y="3785050"/>
            <a:ext cx="22265" cy="920714"/>
          </a:xfrm>
          <a:prstGeom prst="straightConnector1">
            <a:avLst/>
          </a:prstGeom>
          <a:ln w="25400">
            <a:solidFill>
              <a:srgbClr val="0099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0" name="39 Forma"/>
          <p:cNvCxnSpPr/>
          <p:nvPr/>
        </p:nvCxnSpPr>
        <p:spPr bwMode="auto">
          <a:xfrm flipV="1">
            <a:off x="2775482" y="4082906"/>
            <a:ext cx="1296142" cy="576065"/>
          </a:xfrm>
          <a:prstGeom prst="bentConnector3">
            <a:avLst>
              <a:gd name="adj1" fmla="val -391"/>
            </a:avLst>
          </a:prstGeom>
          <a:ln w="25400">
            <a:solidFill>
              <a:srgbClr val="009900"/>
            </a:solidFill>
            <a:tailEnd type="none"/>
          </a:ln>
        </p:spPr>
        <p:style>
          <a:lnRef idx="1">
            <a:schemeClr val="accent1"/>
          </a:lnRef>
          <a:fillRef idx="0">
            <a:schemeClr val="accent1"/>
          </a:fillRef>
          <a:effectRef idx="0">
            <a:schemeClr val="accent1"/>
          </a:effectRef>
          <a:fontRef idx="minor">
            <a:schemeClr val="tx1"/>
          </a:fontRef>
        </p:style>
      </p:cxnSp>
      <p:cxnSp>
        <p:nvCxnSpPr>
          <p:cNvPr id="41" name="40 Forma"/>
          <p:cNvCxnSpPr>
            <a:stCxn id="37" idx="0"/>
          </p:cNvCxnSpPr>
          <p:nvPr/>
        </p:nvCxnSpPr>
        <p:spPr bwMode="auto">
          <a:xfrm rot="16200000" flipV="1">
            <a:off x="4362453" y="3792078"/>
            <a:ext cx="614723" cy="1196380"/>
          </a:xfrm>
          <a:prstGeom prst="bentConnector2">
            <a:avLst/>
          </a:prstGeom>
          <a:ln w="25400">
            <a:solidFill>
              <a:srgbClr val="009900"/>
            </a:solidFill>
            <a:tailEnd type="none"/>
          </a:ln>
        </p:spPr>
        <p:style>
          <a:lnRef idx="1">
            <a:schemeClr val="accent1"/>
          </a:lnRef>
          <a:fillRef idx="0">
            <a:schemeClr val="accent1"/>
          </a:fillRef>
          <a:effectRef idx="0">
            <a:schemeClr val="accent1"/>
          </a:effectRef>
          <a:fontRef idx="minor">
            <a:schemeClr val="tx1"/>
          </a:fontRef>
        </p:style>
      </p:cxnSp>
      <p:sp>
        <p:nvSpPr>
          <p:cNvPr id="42" name="1 Título"/>
          <p:cNvSpPr txBox="1">
            <a:spLocks/>
          </p:cNvSpPr>
          <p:nvPr/>
        </p:nvSpPr>
        <p:spPr bwMode="auto">
          <a:xfrm>
            <a:off x="3518574" y="4697629"/>
            <a:ext cx="1038225" cy="584200"/>
          </a:xfrm>
          <a:prstGeom prst="rect">
            <a:avLst/>
          </a:prstGeom>
          <a:solidFill>
            <a:srgbClr val="FFFFCC"/>
          </a:solidFill>
          <a:ln w="9525">
            <a:solidFill>
              <a:schemeClr val="tx1"/>
            </a:solidFill>
            <a:miter lim="800000"/>
            <a:headEnd/>
            <a:tailEnd/>
          </a:ln>
          <a:effectLst>
            <a:outerShdw blurRad="50800" dist="38100" algn="l" rotWithShape="0">
              <a:prstClr val="black">
                <a:alpha val="40000"/>
              </a:prstClr>
            </a:outerShdw>
          </a:effectLst>
        </p:spPr>
        <p:txBody>
          <a:bodyPr anchor="ctr"/>
          <a:lstStyle/>
          <a:p>
            <a:pPr algn="ctr">
              <a:defRPr/>
            </a:pPr>
            <a:r>
              <a:rPr lang="es-ES" sz="1200" b="1" kern="0" dirty="0" smtClean="0">
                <a:solidFill>
                  <a:srgbClr val="1F497D"/>
                </a:solidFill>
              </a:rPr>
              <a:t>EMPRESA</a:t>
            </a:r>
            <a:endParaRPr lang="es-ES" sz="1200" b="1" kern="0" dirty="0">
              <a:solidFill>
                <a:srgbClr val="1F497D"/>
              </a:solidFill>
            </a:endParaRPr>
          </a:p>
          <a:p>
            <a:pPr algn="ctr">
              <a:defRPr/>
            </a:pPr>
            <a:r>
              <a:rPr lang="es-ES" sz="1200" b="1" kern="0" dirty="0">
                <a:solidFill>
                  <a:srgbClr val="1F497D"/>
                </a:solidFill>
              </a:rPr>
              <a:t>2</a:t>
            </a:r>
          </a:p>
        </p:txBody>
      </p:sp>
      <p:sp>
        <p:nvSpPr>
          <p:cNvPr id="44" name="43 CuadroTexto"/>
          <p:cNvSpPr txBox="1"/>
          <p:nvPr/>
        </p:nvSpPr>
        <p:spPr>
          <a:xfrm flipH="1">
            <a:off x="4145912" y="4202289"/>
            <a:ext cx="285752" cy="215444"/>
          </a:xfrm>
          <a:prstGeom prst="rect">
            <a:avLst/>
          </a:prstGeom>
          <a:noFill/>
        </p:spPr>
        <p:txBody>
          <a:bodyPr wrap="square" rtlCol="0">
            <a:spAutoFit/>
          </a:bodyPr>
          <a:lstStyle/>
          <a:p>
            <a:r>
              <a:rPr lang="es-MX" sz="800" b="1" dirty="0">
                <a:solidFill>
                  <a:prstClr val="black"/>
                </a:solidFill>
              </a:rPr>
              <a:t>$</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3553" y="2911530"/>
            <a:ext cx="1273913" cy="87352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9261" y="2925434"/>
            <a:ext cx="2412859" cy="863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1529" y="1849129"/>
            <a:ext cx="1511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0393" y="1267847"/>
            <a:ext cx="1904764" cy="600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Rectángulo"/>
          <p:cNvSpPr/>
          <p:nvPr/>
        </p:nvSpPr>
        <p:spPr>
          <a:xfrm>
            <a:off x="570282" y="5449127"/>
            <a:ext cx="8199064" cy="1015663"/>
          </a:xfrm>
          <a:prstGeom prst="rect">
            <a:avLst/>
          </a:prstGeom>
        </p:spPr>
        <p:txBody>
          <a:bodyPr wrap="square">
            <a:spAutoFit/>
          </a:bodyPr>
          <a:lstStyle/>
          <a:p>
            <a:pPr algn="just">
              <a:spcBef>
                <a:spcPct val="0"/>
              </a:spcBef>
              <a:buNone/>
            </a:pPr>
            <a:r>
              <a:rPr lang="es-ES_tradnl" dirty="0">
                <a:cs typeface="Trajan Pro"/>
              </a:rPr>
              <a:t>Aportar, </a:t>
            </a:r>
            <a:r>
              <a:rPr lang="es-ES_tradnl"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mediante</a:t>
            </a:r>
            <a:r>
              <a:rPr lang="es-ES_tradnl" dirty="0">
                <a:cs typeface="Trajan Pro"/>
              </a:rPr>
              <a:t> recursos de capital y mejores prácticas empresariales y corporativas, a la consolidación de  empresas del sector social. Con ello se intenta contribuir a la superación de la pobreza y se favorece la igualdad</a:t>
            </a:r>
            <a:r>
              <a:rPr lang="es-ES_tradnl" dirty="0" smtClean="0">
                <a:cs typeface="Trajan Pro"/>
              </a:rPr>
              <a:t>.</a:t>
            </a:r>
            <a:endParaRPr lang="es-ES_tradnl" dirty="0">
              <a:cs typeface="Trajan Pro"/>
            </a:endParaRPr>
          </a:p>
        </p:txBody>
      </p:sp>
    </p:spTree>
    <p:extLst>
      <p:ext uri="{BB962C8B-B14F-4D97-AF65-F5344CB8AC3E}">
        <p14:creationId xmlns:p14="http://schemas.microsoft.com/office/powerpoint/2010/main" val="1205779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11760" y="44624"/>
            <a:ext cx="3960440" cy="659160"/>
          </a:xfrm>
        </p:spPr>
        <p:txBody>
          <a:bodyPr/>
          <a:lstStyle/>
          <a:p>
            <a:r>
              <a:rPr lang="es-MX" sz="3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Introducción</a:t>
            </a:r>
            <a:endParaRPr lang="es-MX"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2 Rectángulo"/>
          <p:cNvSpPr/>
          <p:nvPr/>
        </p:nvSpPr>
        <p:spPr>
          <a:xfrm>
            <a:off x="683568" y="1727081"/>
            <a:ext cx="8064896" cy="4062651"/>
          </a:xfrm>
          <a:prstGeom prst="rect">
            <a:avLst/>
          </a:prstGeom>
        </p:spPr>
        <p:txBody>
          <a:bodyPr wrap="square">
            <a:spAutoFit/>
          </a:bodyPr>
          <a:lstStyle/>
          <a:p>
            <a:pPr algn="just">
              <a:spcBef>
                <a:spcPct val="20000"/>
              </a:spcBef>
              <a:spcAft>
                <a:spcPct val="55000"/>
              </a:spcAft>
              <a:buFontTx/>
              <a:buNone/>
            </a:pPr>
            <a:r>
              <a:rPr lang="es-MX" altLang="es-MX" sz="2400" b="1" dirty="0" smtClean="0">
                <a:latin typeface="Arial" pitchFamily="34" charset="0"/>
                <a:cs typeface="Arial" pitchFamily="34" charset="0"/>
              </a:rPr>
              <a:t>El fenómeno más grave en México es la pobreza.</a:t>
            </a:r>
          </a:p>
          <a:p>
            <a:pPr algn="just">
              <a:spcBef>
                <a:spcPct val="20000"/>
              </a:spcBef>
              <a:spcAft>
                <a:spcPct val="55000"/>
              </a:spcAft>
              <a:buFontTx/>
              <a:buNone/>
            </a:pPr>
            <a:endParaRPr lang="es-MX" altLang="es-MX" sz="2400" b="1" dirty="0" smtClean="0">
              <a:latin typeface="Arial" pitchFamily="34" charset="0"/>
              <a:cs typeface="Arial" pitchFamily="34" charset="0"/>
            </a:endParaRPr>
          </a:p>
          <a:p>
            <a:pPr algn="just">
              <a:spcBef>
                <a:spcPct val="20000"/>
              </a:spcBef>
              <a:spcAft>
                <a:spcPct val="55000"/>
              </a:spcAft>
              <a:buFontTx/>
              <a:buNone/>
            </a:pPr>
            <a:r>
              <a:rPr lang="es-ES" altLang="es-MX" sz="2400" b="1" dirty="0" smtClean="0">
                <a:latin typeface="Arial" pitchFamily="34" charset="0"/>
                <a:cs typeface="Arial" pitchFamily="34" charset="0"/>
              </a:rPr>
              <a:t>El desarrollo  tiene como misión disminuir la pobreza.</a:t>
            </a:r>
          </a:p>
          <a:p>
            <a:pPr algn="just">
              <a:spcBef>
                <a:spcPct val="20000"/>
              </a:spcBef>
              <a:spcAft>
                <a:spcPct val="55000"/>
              </a:spcAft>
              <a:buFontTx/>
              <a:buNone/>
            </a:pPr>
            <a:endParaRPr lang="es-ES" altLang="es-MX" sz="2400" b="1" dirty="0" smtClean="0">
              <a:latin typeface="Arial" pitchFamily="34" charset="0"/>
              <a:cs typeface="Arial" pitchFamily="34" charset="0"/>
            </a:endParaRPr>
          </a:p>
          <a:p>
            <a:pPr algn="just">
              <a:spcBef>
                <a:spcPct val="20000"/>
              </a:spcBef>
              <a:spcAft>
                <a:spcPct val="55000"/>
              </a:spcAft>
            </a:pPr>
            <a:r>
              <a:rPr lang="es-MX" sz="2400" b="1" dirty="0" smtClean="0">
                <a:latin typeface="Arial" pitchFamily="34" charset="0"/>
                <a:cs typeface="Arial" pitchFamily="34" charset="0"/>
              </a:rPr>
              <a:t>El Principio Básico: </a:t>
            </a:r>
            <a:r>
              <a:rPr lang="es-MX" sz="2400" i="1" dirty="0" smtClean="0">
                <a:latin typeface="Arial" pitchFamily="34" charset="0"/>
                <a:cs typeface="Arial" pitchFamily="34" charset="0"/>
              </a:rPr>
              <a:t>Para generar riqueza hay que crear y estimular empresas tanto sociales como privadas.</a:t>
            </a:r>
          </a:p>
          <a:p>
            <a:pPr algn="just">
              <a:spcBef>
                <a:spcPct val="20000"/>
              </a:spcBef>
              <a:spcAft>
                <a:spcPct val="55000"/>
              </a:spcAft>
              <a:buFontTx/>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4240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2"/>
          <p:cNvSpPr>
            <a:spLocks noChangeArrowheads="1"/>
          </p:cNvSpPr>
          <p:nvPr>
            <p:custDataLst>
              <p:tags r:id="rId1"/>
            </p:custDataLst>
          </p:nvPr>
        </p:nvSpPr>
        <p:spPr bwMode="auto">
          <a:xfrm>
            <a:off x="3148940" y="5523502"/>
            <a:ext cx="3929090" cy="785818"/>
          </a:xfrm>
          <a:prstGeom prst="rect">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a:lnSpc>
                <a:spcPct val="90000"/>
              </a:lnSpc>
              <a:spcBef>
                <a:spcPct val="50000"/>
              </a:spcBef>
              <a:buClr>
                <a:srgbClr val="EEECE1"/>
              </a:buClr>
              <a:defRPr/>
            </a:pPr>
            <a:r>
              <a:rPr lang="es-ES_tradnl" b="1" dirty="0">
                <a:solidFill>
                  <a:prstClr val="white"/>
                </a:solidFill>
                <a:effectLst>
                  <a:outerShdw blurRad="38100" dist="38100" dir="2700000" algn="tl">
                    <a:srgbClr val="000000">
                      <a:alpha val="43137"/>
                    </a:srgbClr>
                  </a:outerShdw>
                </a:effectLst>
              </a:rPr>
              <a:t>CONOCIMIENTO DE RECURSOS Y</a:t>
            </a:r>
          </a:p>
          <a:p>
            <a:pPr algn="ctr">
              <a:lnSpc>
                <a:spcPct val="90000"/>
              </a:lnSpc>
              <a:spcBef>
                <a:spcPct val="50000"/>
              </a:spcBef>
              <a:buClr>
                <a:srgbClr val="EEECE1"/>
              </a:buClr>
              <a:defRPr/>
            </a:pPr>
            <a:r>
              <a:rPr lang="es-ES_tradnl" b="1" dirty="0">
                <a:solidFill>
                  <a:prstClr val="white"/>
                </a:solidFill>
                <a:effectLst>
                  <a:outerShdw blurRad="38100" dist="38100" dir="2700000" algn="tl">
                    <a:srgbClr val="000000">
                      <a:alpha val="43137"/>
                    </a:srgbClr>
                  </a:outerShdw>
                </a:effectLst>
              </a:rPr>
              <a:t>CAPACIDAD POTENCIAL</a:t>
            </a:r>
          </a:p>
        </p:txBody>
      </p:sp>
      <p:sp>
        <p:nvSpPr>
          <p:cNvPr id="4" name="Freeform 3"/>
          <p:cNvSpPr/>
          <p:nvPr>
            <p:custDataLst>
              <p:tags r:id="rId2"/>
            </p:custDataLst>
          </p:nvPr>
        </p:nvSpPr>
        <p:spPr bwMode="auto">
          <a:xfrm>
            <a:off x="2771800" y="2646580"/>
            <a:ext cx="4752528" cy="774695"/>
          </a:xfrm>
          <a:custGeom>
            <a:avLst/>
            <a:gdLst>
              <a:gd name="connsiteX0" fmla="*/ 464820 w 3726180"/>
              <a:gd name="connsiteY0" fmla="*/ 7620 h 815340"/>
              <a:gd name="connsiteX1" fmla="*/ 0 w 3726180"/>
              <a:gd name="connsiteY1" fmla="*/ 815340 h 815340"/>
              <a:gd name="connsiteX2" fmla="*/ 3726180 w 3726180"/>
              <a:gd name="connsiteY2" fmla="*/ 815340 h 815340"/>
              <a:gd name="connsiteX3" fmla="*/ 3261360 w 3726180"/>
              <a:gd name="connsiteY3" fmla="*/ 0 h 815340"/>
              <a:gd name="connsiteX4" fmla="*/ 464820 w 3726180"/>
              <a:gd name="connsiteY4" fmla="*/ 7620 h 8153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26180" h="815340">
                <a:moveTo>
                  <a:pt x="464820" y="7620"/>
                </a:moveTo>
                <a:lnTo>
                  <a:pt x="0" y="815340"/>
                </a:lnTo>
                <a:lnTo>
                  <a:pt x="3726180" y="815340"/>
                </a:lnTo>
                <a:lnTo>
                  <a:pt x="3261360" y="0"/>
                </a:lnTo>
                <a:lnTo>
                  <a:pt x="464820" y="7620"/>
                </a:lnTo>
                <a:close/>
              </a:path>
            </a:pathLst>
          </a:custGeom>
          <a:solidFill>
            <a:schemeClr val="bg1">
              <a:lumMod val="50000"/>
            </a:schemeClr>
          </a:solidFill>
          <a:ln w="12700" cap="flat" cmpd="sng" algn="ctr">
            <a:noFill/>
            <a:prstDash val="solid"/>
            <a:round/>
            <a:headEnd type="none" w="med" len="med"/>
            <a:tailEnd type="none" w="med" len="med"/>
          </a:ln>
          <a:effectLst/>
          <a:scene3d>
            <a:camera prst="orthographicFront"/>
            <a:lightRig rig="threePt" dir="t"/>
          </a:scene3d>
          <a:sp3d>
            <a:bevelT/>
          </a:sp3d>
        </p:spPr>
        <p:txBody>
          <a:bodyPr lIns="72000" tIns="72000" rIns="72000" bIns="72000"/>
          <a:lstStyle/>
          <a:p>
            <a:pPr algn="ctr">
              <a:buClr>
                <a:srgbClr val="EEECE1"/>
              </a:buClr>
              <a:defRPr/>
            </a:pPr>
            <a:endParaRPr lang="es-ES_tradnl" sz="200" b="1" dirty="0">
              <a:solidFill>
                <a:prstClr val="white"/>
              </a:solidFill>
            </a:endParaRPr>
          </a:p>
          <a:p>
            <a:pPr algn="ctr">
              <a:lnSpc>
                <a:spcPct val="90000"/>
              </a:lnSpc>
              <a:spcBef>
                <a:spcPct val="50000"/>
              </a:spcBef>
              <a:buClr>
                <a:srgbClr val="EEECE1"/>
              </a:buClr>
              <a:defRPr/>
            </a:pPr>
            <a:r>
              <a:rPr lang="es-ES_tradnl" sz="1900" b="1" dirty="0">
                <a:solidFill>
                  <a:prstClr val="white"/>
                </a:solidFill>
                <a:effectLst>
                  <a:outerShdw blurRad="38100" dist="38100" dir="2700000" algn="tl">
                    <a:srgbClr val="000000">
                      <a:alpha val="43137"/>
                    </a:srgbClr>
                  </a:outerShdw>
                </a:effectLst>
              </a:rPr>
              <a:t>Creación de Riqueza para el Desarrollo</a:t>
            </a:r>
          </a:p>
        </p:txBody>
      </p:sp>
      <p:sp>
        <p:nvSpPr>
          <p:cNvPr id="6" name="Rectangle 59"/>
          <p:cNvSpPr>
            <a:spLocks noChangeArrowheads="1"/>
          </p:cNvSpPr>
          <p:nvPr>
            <p:custDataLst>
              <p:tags r:id="rId3"/>
            </p:custDataLst>
          </p:nvPr>
        </p:nvSpPr>
        <p:spPr bwMode="auto">
          <a:xfrm>
            <a:off x="6031854" y="4166180"/>
            <a:ext cx="1032118" cy="1357322"/>
          </a:xfrm>
          <a:prstGeom prst="rect">
            <a:avLst/>
          </a:prstGeom>
          <a:solidFill>
            <a:srgbClr val="FF0000"/>
          </a:solidFill>
          <a:ln w="12700" algn="ctr">
            <a:noFill/>
            <a:round/>
            <a:headEnd/>
            <a:tailEnd/>
          </a:ln>
          <a:scene3d>
            <a:camera prst="orthographicFront"/>
            <a:lightRig rig="threePt" dir="t"/>
          </a:scene3d>
          <a:sp3d>
            <a:bevelT/>
          </a:sp3d>
        </p:spPr>
        <p:txBody>
          <a:bodyPr lIns="72000" tIns="72000" rIns="72000" bIns="72000" anchor="ctr"/>
          <a:lstStyle/>
          <a:p>
            <a:pPr algn="ctr">
              <a:lnSpc>
                <a:spcPct val="90000"/>
              </a:lnSpc>
              <a:spcBef>
                <a:spcPct val="50000"/>
              </a:spcBef>
              <a:buClr>
                <a:srgbClr val="EEECE1"/>
              </a:buClr>
              <a:defRPr/>
            </a:pPr>
            <a:r>
              <a:rPr lang="es-ES_tradnl" sz="1200" b="1" dirty="0">
                <a:solidFill>
                  <a:prstClr val="white"/>
                </a:solidFill>
                <a:effectLst>
                  <a:outerShdw blurRad="38100" dist="38100" dir="2700000" algn="tl">
                    <a:srgbClr val="000000">
                      <a:alpha val="43137"/>
                    </a:srgbClr>
                  </a:outerShdw>
                </a:effectLst>
              </a:rPr>
              <a:t>Innovación Financiera</a:t>
            </a:r>
          </a:p>
        </p:txBody>
      </p:sp>
      <p:sp>
        <p:nvSpPr>
          <p:cNvPr id="7" name="Rectangle 60"/>
          <p:cNvSpPr>
            <a:spLocks noChangeArrowheads="1"/>
          </p:cNvSpPr>
          <p:nvPr>
            <p:custDataLst>
              <p:tags r:id="rId4"/>
            </p:custDataLst>
          </p:nvPr>
        </p:nvSpPr>
        <p:spPr bwMode="auto">
          <a:xfrm>
            <a:off x="3134882" y="4166180"/>
            <a:ext cx="1062045" cy="1357322"/>
          </a:xfrm>
          <a:prstGeom prst="rect">
            <a:avLst/>
          </a:prstGeom>
          <a:solidFill>
            <a:schemeClr val="accent6">
              <a:lumMod val="75000"/>
            </a:schemeClr>
          </a:solidFill>
          <a:ln w="12700" algn="ctr">
            <a:noFill/>
            <a:round/>
            <a:headEnd/>
            <a:tailEnd/>
          </a:ln>
          <a:scene3d>
            <a:camera prst="orthographicFront"/>
            <a:lightRig rig="threePt" dir="t"/>
          </a:scene3d>
          <a:sp3d>
            <a:bevelT/>
          </a:sp3d>
        </p:spPr>
        <p:txBody>
          <a:bodyPr lIns="72000" tIns="72000" rIns="72000" bIns="72000" anchor="ctr"/>
          <a:lstStyle/>
          <a:p>
            <a:pPr algn="ctr">
              <a:lnSpc>
                <a:spcPct val="90000"/>
              </a:lnSpc>
              <a:spcBef>
                <a:spcPct val="50000"/>
              </a:spcBef>
              <a:buClr>
                <a:srgbClr val="EEECE1"/>
              </a:buClr>
              <a:defRPr/>
            </a:pPr>
            <a:r>
              <a:rPr lang="es-ES_tradnl" sz="1200" b="1" dirty="0">
                <a:solidFill>
                  <a:prstClr val="white"/>
                </a:solidFill>
                <a:effectLst>
                  <a:outerShdw blurRad="38100" dist="38100" dir="2700000" algn="tl">
                    <a:srgbClr val="000000">
                      <a:alpha val="43137"/>
                    </a:srgbClr>
                  </a:outerShdw>
                </a:effectLst>
              </a:rPr>
              <a:t>Conocimiento Sectorial</a:t>
            </a:r>
          </a:p>
        </p:txBody>
      </p:sp>
      <p:sp>
        <p:nvSpPr>
          <p:cNvPr id="12" name="Rectangle 29"/>
          <p:cNvSpPr>
            <a:spLocks noChangeArrowheads="1"/>
          </p:cNvSpPr>
          <p:nvPr>
            <p:custDataLst>
              <p:tags r:id="rId5"/>
            </p:custDataLst>
          </p:nvPr>
        </p:nvSpPr>
        <p:spPr bwMode="auto">
          <a:xfrm>
            <a:off x="2771800" y="3409230"/>
            <a:ext cx="4752528" cy="768350"/>
          </a:xfrm>
          <a:prstGeom prst="rect">
            <a:avLst/>
          </a:prstGeom>
          <a:solidFill>
            <a:srgbClr val="0070C0"/>
          </a:solidFill>
          <a:ln w="12700" algn="ctr">
            <a:noFill/>
            <a:round/>
            <a:headEnd/>
            <a:tailEnd/>
          </a:ln>
          <a:scene3d>
            <a:camera prst="orthographicFront"/>
            <a:lightRig rig="threePt" dir="t"/>
          </a:scene3d>
          <a:sp3d>
            <a:bevelT/>
          </a:sp3d>
        </p:spPr>
        <p:txBody>
          <a:bodyPr lIns="72000" tIns="72000" rIns="72000" bIns="72000" anchor="ctr"/>
          <a:lstStyle/>
          <a:p>
            <a:pPr algn="ctr">
              <a:lnSpc>
                <a:spcPct val="90000"/>
              </a:lnSpc>
              <a:spcBef>
                <a:spcPct val="50000"/>
              </a:spcBef>
              <a:buClr>
                <a:srgbClr val="EEECE1"/>
              </a:buClr>
              <a:defRPr/>
            </a:pPr>
            <a:r>
              <a:rPr lang="es-ES_tradnl" sz="2000" b="1" dirty="0">
                <a:solidFill>
                  <a:prstClr val="white"/>
                </a:solidFill>
                <a:effectLst>
                  <a:outerShdw blurRad="38100" dist="38100" dir="2700000" algn="tl">
                    <a:srgbClr val="000000">
                      <a:alpha val="43137"/>
                    </a:srgbClr>
                  </a:outerShdw>
                </a:effectLst>
              </a:rPr>
              <a:t>Empresas sociales y privadas</a:t>
            </a:r>
          </a:p>
        </p:txBody>
      </p:sp>
      <p:sp>
        <p:nvSpPr>
          <p:cNvPr id="18450" name="Text Box 3"/>
          <p:cNvSpPr txBox="1">
            <a:spLocks noChangeArrowheads="1"/>
          </p:cNvSpPr>
          <p:nvPr/>
        </p:nvSpPr>
        <p:spPr bwMode="auto">
          <a:xfrm>
            <a:off x="611560" y="1027431"/>
            <a:ext cx="8022406" cy="757130"/>
          </a:xfrm>
          <a:prstGeom prst="rect">
            <a:avLst/>
          </a:prstGeom>
          <a:noFill/>
          <a:ln w="9525">
            <a:noFill/>
            <a:miter lim="800000"/>
            <a:headEnd/>
            <a:tailEnd/>
          </a:ln>
        </p:spPr>
        <p:txBody>
          <a:bodyPr wrap="square">
            <a:spAutoFit/>
          </a:bodyPr>
          <a:lstStyle/>
          <a:p>
            <a:pPr marL="88900" lvl="1" indent="-174625" algn="ctr" fontAlgn="base">
              <a:lnSpc>
                <a:spcPct val="90000"/>
              </a:lnSpc>
              <a:spcBef>
                <a:spcPct val="50000"/>
              </a:spcBef>
              <a:spcAft>
                <a:spcPct val="0"/>
              </a:spcAft>
              <a:buClr>
                <a:srgbClr val="FF3300"/>
              </a:buClr>
              <a:tabLst>
                <a:tab pos="182563" algn="l"/>
                <a:tab pos="722313" algn="l"/>
              </a:tabLst>
              <a:defRPr/>
            </a:pPr>
            <a:r>
              <a:rPr lang="es-MX" sz="2400" dirty="0">
                <a:solidFill>
                  <a:prstClr val="black">
                    <a:lumMod val="65000"/>
                    <a:lumOff val="35000"/>
                  </a:prstClr>
                </a:solidFill>
                <a:effectLst>
                  <a:outerShdw blurRad="38100" dist="38100" dir="2700000" algn="tl">
                    <a:srgbClr val="000000">
                      <a:alpha val="43137"/>
                    </a:srgbClr>
                  </a:outerShdw>
                </a:effectLst>
                <a:latin typeface="Arial" charset="0"/>
              </a:rPr>
              <a:t>El Principio Básico: </a:t>
            </a:r>
            <a:r>
              <a:rPr lang="es-MX" sz="2400" i="1" dirty="0">
                <a:effectLst>
                  <a:outerShdw blurRad="38100" dist="38100" dir="2700000" algn="tl">
                    <a:srgbClr val="000000">
                      <a:alpha val="43137"/>
                    </a:srgbClr>
                  </a:outerShdw>
                </a:effectLst>
                <a:latin typeface="Arial" pitchFamily="34" charset="0"/>
                <a:cs typeface="Arial" pitchFamily="34" charset="0"/>
              </a:rPr>
              <a:t>Para generar  riqueza hay que crear  y estimular empresas tanto sociales como </a:t>
            </a:r>
            <a:r>
              <a:rPr lang="es-MX" sz="2400" i="1" dirty="0" smtClean="0">
                <a:effectLst>
                  <a:outerShdw blurRad="38100" dist="38100" dir="2700000" algn="tl">
                    <a:srgbClr val="000000">
                      <a:alpha val="43137"/>
                    </a:srgbClr>
                  </a:outerShdw>
                </a:effectLst>
                <a:latin typeface="Arial" pitchFamily="34" charset="0"/>
                <a:cs typeface="Arial" pitchFamily="34" charset="0"/>
              </a:rPr>
              <a:t>privadas</a:t>
            </a:r>
            <a:endParaRPr lang="es-MX" sz="2400" dirty="0">
              <a:solidFill>
                <a:prstClr val="black">
                  <a:lumMod val="65000"/>
                  <a:lumOff val="35000"/>
                </a:prstClr>
              </a:solidFill>
              <a:effectLst>
                <a:outerShdw blurRad="38100" dist="38100" dir="2700000" algn="tl">
                  <a:srgbClr val="000000">
                    <a:alpha val="43137"/>
                  </a:srgbClr>
                </a:outerShdw>
              </a:effectLst>
              <a:latin typeface="Arial" charset="0"/>
            </a:endParaRPr>
          </a:p>
        </p:txBody>
      </p:sp>
      <p:pic>
        <p:nvPicPr>
          <p:cNvPr id="9"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80312" y="4458537"/>
            <a:ext cx="1763688" cy="18507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rotWithShape="1">
          <a:blip r:embed="rId8">
            <a:extLst>
              <a:ext uri="{28A0092B-C50C-407E-A947-70E740481C1C}">
                <a14:useLocalDpi xmlns:a14="http://schemas.microsoft.com/office/drawing/2010/main" val="0"/>
              </a:ext>
            </a:extLst>
          </a:blip>
          <a:srcRect l="7035"/>
          <a:stretch/>
        </p:blipFill>
        <p:spPr bwMode="auto">
          <a:xfrm>
            <a:off x="174739" y="5157192"/>
            <a:ext cx="2941312"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049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edge">
                                      <p:cBhvr>
                                        <p:cTn id="18" dur="2000"/>
                                        <p:tgtEl>
                                          <p:spTgt spid="4"/>
                                        </p:tgtEl>
                                      </p:cBhvr>
                                    </p:animEffect>
                                  </p:childTnLst>
                                </p:cTn>
                              </p:par>
                              <p:par>
                                <p:cTn id="19" presetID="20"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edge">
                                      <p:cBhvr>
                                        <p:cTn id="2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1 Conector recto de flecha"/>
          <p:cNvCxnSpPr/>
          <p:nvPr/>
        </p:nvCxnSpPr>
        <p:spPr>
          <a:xfrm rot="5400000" flipH="1" flipV="1">
            <a:off x="-356394" y="4218782"/>
            <a:ext cx="3000375"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 name="2 Conector recto de flecha"/>
          <p:cNvCxnSpPr/>
          <p:nvPr/>
        </p:nvCxnSpPr>
        <p:spPr>
          <a:xfrm>
            <a:off x="1071563" y="4714875"/>
            <a:ext cx="7388225" cy="952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 name="3 Forma libre"/>
          <p:cNvSpPr/>
          <p:nvPr/>
        </p:nvSpPr>
        <p:spPr>
          <a:xfrm>
            <a:off x="1143000" y="2717800"/>
            <a:ext cx="7175500" cy="2997200"/>
          </a:xfrm>
          <a:custGeom>
            <a:avLst/>
            <a:gdLst>
              <a:gd name="connsiteX0" fmla="*/ 0 w 7175500"/>
              <a:gd name="connsiteY0" fmla="*/ 2997200 h 2997200"/>
              <a:gd name="connsiteX1" fmla="*/ 1397000 w 7175500"/>
              <a:gd name="connsiteY1" fmla="*/ 2565400 h 2997200"/>
              <a:gd name="connsiteX2" fmla="*/ 3352800 w 7175500"/>
              <a:gd name="connsiteY2" fmla="*/ 469900 h 2997200"/>
              <a:gd name="connsiteX3" fmla="*/ 7175500 w 7175500"/>
              <a:gd name="connsiteY3" fmla="*/ 0 h 2997200"/>
              <a:gd name="connsiteX4" fmla="*/ 7175500 w 7175500"/>
              <a:gd name="connsiteY4" fmla="*/ 0 h 2997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75500" h="2997200">
                <a:moveTo>
                  <a:pt x="0" y="2997200"/>
                </a:moveTo>
                <a:cubicBezTo>
                  <a:pt x="419100" y="2991908"/>
                  <a:pt x="838200" y="2986617"/>
                  <a:pt x="1397000" y="2565400"/>
                </a:cubicBezTo>
                <a:cubicBezTo>
                  <a:pt x="1955800" y="2144183"/>
                  <a:pt x="2389717" y="897467"/>
                  <a:pt x="3352800" y="469900"/>
                </a:cubicBezTo>
                <a:cubicBezTo>
                  <a:pt x="4315883" y="42333"/>
                  <a:pt x="7175500" y="0"/>
                  <a:pt x="7175500" y="0"/>
                </a:cubicBezTo>
                <a:lnTo>
                  <a:pt x="7175500" y="0"/>
                </a:lnTo>
              </a:path>
            </a:pathLst>
          </a:custGeom>
          <a:ln w="57150">
            <a:solidFill>
              <a:schemeClr val="tx1">
                <a:lumMod val="50000"/>
                <a:lumOff val="50000"/>
              </a:schemeClr>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MX" dirty="0">
              <a:solidFill>
                <a:prstClr val="black"/>
              </a:solidFill>
            </a:endParaRPr>
          </a:p>
        </p:txBody>
      </p:sp>
      <p:sp>
        <p:nvSpPr>
          <p:cNvPr id="5" name="4 CuadroTexto"/>
          <p:cNvSpPr txBox="1">
            <a:spLocks noChangeArrowheads="1"/>
          </p:cNvSpPr>
          <p:nvPr/>
        </p:nvSpPr>
        <p:spPr bwMode="auto">
          <a:xfrm>
            <a:off x="1214438" y="2714625"/>
            <a:ext cx="1063625" cy="615950"/>
          </a:xfrm>
          <a:prstGeom prst="rect">
            <a:avLst/>
          </a:prstGeom>
          <a:noFill/>
          <a:ln w="9525">
            <a:noFill/>
            <a:miter lim="800000"/>
            <a:headEnd/>
            <a:tailEnd/>
          </a:ln>
        </p:spPr>
        <p:txBody>
          <a:bodyPr wrap="none">
            <a:spAutoFit/>
          </a:bodyPr>
          <a:lstStyle/>
          <a:p>
            <a:pPr algn="ctr"/>
            <a:r>
              <a:rPr lang="es-MX" sz="1700" b="1">
                <a:solidFill>
                  <a:prstClr val="black"/>
                </a:solidFill>
                <a:latin typeface="Corbel" pitchFamily="34" charset="0"/>
              </a:rPr>
              <a:t>CAPITAL </a:t>
            </a:r>
          </a:p>
          <a:p>
            <a:pPr algn="ctr"/>
            <a:r>
              <a:rPr lang="es-MX" sz="1700" b="1">
                <a:solidFill>
                  <a:prstClr val="black"/>
                </a:solidFill>
                <a:latin typeface="Corbel" pitchFamily="34" charset="0"/>
              </a:rPr>
              <a:t>SEMILLA</a:t>
            </a:r>
          </a:p>
        </p:txBody>
      </p:sp>
      <p:sp>
        <p:nvSpPr>
          <p:cNvPr id="6" name="5 CuadroTexto"/>
          <p:cNvSpPr txBox="1">
            <a:spLocks noChangeArrowheads="1"/>
          </p:cNvSpPr>
          <p:nvPr/>
        </p:nvSpPr>
        <p:spPr bwMode="auto">
          <a:xfrm>
            <a:off x="2365375" y="2786063"/>
            <a:ext cx="1420813" cy="492125"/>
          </a:xfrm>
          <a:prstGeom prst="rect">
            <a:avLst/>
          </a:prstGeom>
          <a:noFill/>
          <a:ln w="9525">
            <a:noFill/>
            <a:miter lim="800000"/>
            <a:headEnd/>
            <a:tailEnd/>
          </a:ln>
        </p:spPr>
        <p:txBody>
          <a:bodyPr wrap="none">
            <a:spAutoFit/>
          </a:bodyPr>
          <a:lstStyle/>
          <a:p>
            <a:pPr algn="ctr"/>
            <a:r>
              <a:rPr lang="es-MX" sz="1300" b="1">
                <a:solidFill>
                  <a:prstClr val="black"/>
                </a:solidFill>
                <a:latin typeface="Corbel" pitchFamily="34" charset="0"/>
              </a:rPr>
              <a:t>“</a:t>
            </a:r>
            <a:r>
              <a:rPr lang="es-MX" sz="1300" b="1" i="1">
                <a:solidFill>
                  <a:prstClr val="black"/>
                </a:solidFill>
                <a:latin typeface="Corbel" pitchFamily="34" charset="0"/>
              </a:rPr>
              <a:t>CAPITAL </a:t>
            </a:r>
          </a:p>
          <a:p>
            <a:pPr algn="ctr"/>
            <a:r>
              <a:rPr lang="es-MX" sz="1300" b="1" i="1">
                <a:solidFill>
                  <a:prstClr val="black"/>
                </a:solidFill>
                <a:latin typeface="Corbel" pitchFamily="34" charset="0"/>
              </a:rPr>
              <a:t>EMPRENDEDOR</a:t>
            </a:r>
            <a:r>
              <a:rPr lang="es-MX" sz="1300" b="1">
                <a:solidFill>
                  <a:prstClr val="black"/>
                </a:solidFill>
                <a:latin typeface="Corbel" pitchFamily="34" charset="0"/>
              </a:rPr>
              <a:t>”</a:t>
            </a:r>
          </a:p>
        </p:txBody>
      </p:sp>
      <p:sp>
        <p:nvSpPr>
          <p:cNvPr id="7" name="6 CuadroTexto"/>
          <p:cNvSpPr txBox="1">
            <a:spLocks noChangeArrowheads="1"/>
          </p:cNvSpPr>
          <p:nvPr/>
        </p:nvSpPr>
        <p:spPr bwMode="auto">
          <a:xfrm>
            <a:off x="3771900" y="4078288"/>
            <a:ext cx="1157288" cy="307975"/>
          </a:xfrm>
          <a:prstGeom prst="rect">
            <a:avLst/>
          </a:prstGeom>
          <a:noFill/>
          <a:ln w="9525">
            <a:noFill/>
            <a:miter lim="800000"/>
            <a:headEnd/>
            <a:tailEnd/>
          </a:ln>
        </p:spPr>
        <p:txBody>
          <a:bodyPr wrap="none">
            <a:spAutoFit/>
          </a:bodyPr>
          <a:lstStyle/>
          <a:p>
            <a:pPr algn="ctr"/>
            <a:r>
              <a:rPr lang="es-MX" sz="1400" b="1">
                <a:solidFill>
                  <a:prstClr val="black"/>
                </a:solidFill>
                <a:latin typeface="Corbel" pitchFamily="34" charset="0"/>
              </a:rPr>
              <a:t>EXPANSIÓN</a:t>
            </a:r>
          </a:p>
        </p:txBody>
      </p:sp>
      <p:sp>
        <p:nvSpPr>
          <p:cNvPr id="8" name="7 CuadroTexto"/>
          <p:cNvSpPr txBox="1">
            <a:spLocks noChangeArrowheads="1"/>
          </p:cNvSpPr>
          <p:nvPr/>
        </p:nvSpPr>
        <p:spPr bwMode="auto">
          <a:xfrm>
            <a:off x="4929188" y="4071938"/>
            <a:ext cx="1571625" cy="276225"/>
          </a:xfrm>
          <a:prstGeom prst="rect">
            <a:avLst/>
          </a:prstGeom>
          <a:noFill/>
          <a:ln w="9525">
            <a:noFill/>
            <a:miter lim="800000"/>
            <a:headEnd/>
            <a:tailEnd/>
          </a:ln>
        </p:spPr>
        <p:txBody>
          <a:bodyPr>
            <a:spAutoFit/>
          </a:bodyPr>
          <a:lstStyle/>
          <a:p>
            <a:pPr algn="ctr"/>
            <a:r>
              <a:rPr lang="es-MX" sz="1200" b="1">
                <a:solidFill>
                  <a:prstClr val="black"/>
                </a:solidFill>
                <a:latin typeface="Corbel" pitchFamily="34" charset="0"/>
              </a:rPr>
              <a:t>CONSOLIDACIÓN</a:t>
            </a:r>
          </a:p>
        </p:txBody>
      </p:sp>
      <p:sp>
        <p:nvSpPr>
          <p:cNvPr id="9" name="8 CuadroTexto"/>
          <p:cNvSpPr txBox="1"/>
          <p:nvPr/>
        </p:nvSpPr>
        <p:spPr>
          <a:xfrm>
            <a:off x="6715125" y="4078288"/>
            <a:ext cx="1022350" cy="307975"/>
          </a:xfrm>
          <a:prstGeom prst="rect">
            <a:avLst/>
          </a:prstGeom>
          <a:noFill/>
        </p:spPr>
        <p:txBody>
          <a:bodyPr wrap="none">
            <a:spAutoFit/>
          </a:bodyPr>
          <a:lstStyle/>
          <a:p>
            <a:pPr algn="ctr">
              <a:defRPr/>
            </a:pPr>
            <a:r>
              <a:rPr lang="es-MX" sz="1400" b="1" dirty="0">
                <a:solidFill>
                  <a:prstClr val="black"/>
                </a:solidFill>
                <a:latin typeface="Corbel" pitchFamily="34" charset="0"/>
              </a:rPr>
              <a:t>MADUREZ</a:t>
            </a:r>
            <a:endParaRPr lang="es-MX" sz="1400" b="1" i="1" dirty="0">
              <a:solidFill>
                <a:prstClr val="black">
                  <a:lumMod val="50000"/>
                  <a:lumOff val="50000"/>
                </a:prstClr>
              </a:solidFill>
              <a:latin typeface="Corbel" pitchFamily="34" charset="0"/>
            </a:endParaRPr>
          </a:p>
        </p:txBody>
      </p:sp>
      <p:cxnSp>
        <p:nvCxnSpPr>
          <p:cNvPr id="10" name="9 Conector recto"/>
          <p:cNvCxnSpPr/>
          <p:nvPr/>
        </p:nvCxnSpPr>
        <p:spPr>
          <a:xfrm rot="5400000">
            <a:off x="931069" y="4140994"/>
            <a:ext cx="2997200" cy="1588"/>
          </a:xfrm>
          <a:prstGeom prst="line">
            <a:avLst/>
          </a:prstGeom>
          <a:ln w="19050">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2211387" y="4144963"/>
            <a:ext cx="2995613" cy="1588"/>
          </a:xfrm>
          <a:prstGeom prst="line">
            <a:avLst/>
          </a:prstGeom>
          <a:ln w="19050">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rot="5400000">
            <a:off x="3572669" y="4144169"/>
            <a:ext cx="2997200" cy="1588"/>
          </a:xfrm>
          <a:prstGeom prst="line">
            <a:avLst/>
          </a:prstGeom>
          <a:ln w="19050">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929982" y="4133056"/>
            <a:ext cx="2997200" cy="1587"/>
          </a:xfrm>
          <a:prstGeom prst="line">
            <a:avLst/>
          </a:prstGeom>
          <a:ln w="19050">
            <a:solidFill>
              <a:schemeClr val="accent3">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6687127" y="6143625"/>
            <a:ext cx="1858963" cy="354012"/>
          </a:xfrm>
          <a:prstGeom prst="rect">
            <a:avLst/>
          </a:prstGeom>
          <a:noFill/>
        </p:spPr>
        <p:txBody>
          <a:bodyPr wrap="none">
            <a:spAutoFit/>
          </a:bodyPr>
          <a:lstStyle/>
          <a:p>
            <a:pPr algn="ctr">
              <a:defRPr/>
            </a:pPr>
            <a:r>
              <a:rPr lang="es-MX" sz="1700" b="1" dirty="0">
                <a:solidFill>
                  <a:prstClr val="black"/>
                </a:solidFill>
                <a:effectLst>
                  <a:outerShdw blurRad="38100" dist="38100" dir="2700000" algn="tl">
                    <a:srgbClr val="000000">
                      <a:alpha val="43137"/>
                    </a:srgbClr>
                  </a:outerShdw>
                </a:effectLst>
                <a:latin typeface="Corbel" pitchFamily="34" charset="0"/>
              </a:rPr>
              <a:t>Etapa del negocio</a:t>
            </a:r>
            <a:endParaRPr lang="es-MX" sz="1700" b="1" i="1" dirty="0">
              <a:solidFill>
                <a:prstClr val="black">
                  <a:lumMod val="50000"/>
                  <a:lumOff val="50000"/>
                </a:prstClr>
              </a:solidFill>
              <a:effectLst>
                <a:outerShdw blurRad="38100" dist="38100" dir="2700000" algn="tl">
                  <a:srgbClr val="000000">
                    <a:alpha val="43137"/>
                  </a:srgbClr>
                </a:outerShdw>
              </a:effectLst>
              <a:latin typeface="Corbel" pitchFamily="34" charset="0"/>
            </a:endParaRPr>
          </a:p>
        </p:txBody>
      </p:sp>
      <p:sp>
        <p:nvSpPr>
          <p:cNvPr id="15" name="14 CuadroTexto"/>
          <p:cNvSpPr txBox="1"/>
          <p:nvPr/>
        </p:nvSpPr>
        <p:spPr>
          <a:xfrm>
            <a:off x="571500" y="2635250"/>
            <a:ext cx="165100" cy="3232150"/>
          </a:xfrm>
          <a:prstGeom prst="rect">
            <a:avLst/>
          </a:prstGeom>
          <a:noFill/>
        </p:spPr>
        <p:txBody>
          <a:bodyPr>
            <a:spAutoFit/>
          </a:bodyPr>
          <a:lstStyle/>
          <a:p>
            <a:pPr algn="r">
              <a:defRPr/>
            </a:pPr>
            <a:r>
              <a:rPr lang="es-MX" sz="1700" b="1" dirty="0">
                <a:solidFill>
                  <a:prstClr val="black"/>
                </a:solidFill>
                <a:latin typeface="Corbel" pitchFamily="34" charset="0"/>
              </a:rPr>
              <a:t>RENTABILIDAD</a:t>
            </a:r>
            <a:endParaRPr lang="es-MX" sz="1700" b="1" i="1" dirty="0">
              <a:solidFill>
                <a:prstClr val="black">
                  <a:lumMod val="50000"/>
                  <a:lumOff val="50000"/>
                </a:prstClr>
              </a:solidFill>
              <a:latin typeface="Corbel" pitchFamily="34" charset="0"/>
            </a:endParaRPr>
          </a:p>
        </p:txBody>
      </p:sp>
      <p:sp>
        <p:nvSpPr>
          <p:cNvPr id="16" name="15 Pentágono"/>
          <p:cNvSpPr/>
          <p:nvPr/>
        </p:nvSpPr>
        <p:spPr>
          <a:xfrm rot="5400000">
            <a:off x="1843962" y="987432"/>
            <a:ext cx="1152126" cy="2287726"/>
          </a:xfrm>
          <a:prstGeom prst="homePlate">
            <a:avLst/>
          </a:prstGeom>
          <a:solidFill>
            <a:srgbClr val="C2D69B"/>
          </a:solidFill>
          <a:ln>
            <a:solidFill>
              <a:schemeClr val="accent3">
                <a:lumMod val="60000"/>
                <a:lumOff val="40000"/>
              </a:schemeClr>
            </a:solidFill>
          </a:ln>
          <a:effectLst>
            <a:outerShdw blurRad="50800" dist="38100" dir="2700000" algn="tl"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vert="vert270" anchor="ctr"/>
          <a:lstStyle/>
          <a:p>
            <a:pPr algn="ctr">
              <a:defRPr/>
            </a:pPr>
            <a:r>
              <a:rPr lang="es-MX" sz="1600" b="1" dirty="0">
                <a:solidFill>
                  <a:srgbClr val="FF0000"/>
                </a:solidFill>
                <a:latin typeface="Corbel" pitchFamily="34" charset="0"/>
              </a:rPr>
              <a:t>Capital Emprendedor</a:t>
            </a:r>
            <a:r>
              <a:rPr lang="es-MX" sz="1600" b="1" dirty="0">
                <a:solidFill>
                  <a:prstClr val="black"/>
                </a:solidFill>
                <a:latin typeface="Corbel" pitchFamily="34" charset="0"/>
              </a:rPr>
              <a:t/>
            </a:r>
            <a:br>
              <a:rPr lang="es-MX" sz="1600" b="1" dirty="0">
                <a:solidFill>
                  <a:prstClr val="black"/>
                </a:solidFill>
                <a:latin typeface="Corbel" pitchFamily="34" charset="0"/>
              </a:rPr>
            </a:br>
            <a:r>
              <a:rPr lang="es-MX" sz="1600" b="1" dirty="0">
                <a:solidFill>
                  <a:prstClr val="black"/>
                </a:solidFill>
                <a:latin typeface="Corbel" pitchFamily="34" charset="0"/>
              </a:rPr>
              <a:t> + Crédito C.P. + Subsidios</a:t>
            </a:r>
          </a:p>
        </p:txBody>
      </p:sp>
      <p:sp>
        <p:nvSpPr>
          <p:cNvPr id="17" name="16 Pentágono"/>
          <p:cNvSpPr/>
          <p:nvPr/>
        </p:nvSpPr>
        <p:spPr>
          <a:xfrm rot="5400000">
            <a:off x="4175956" y="1015172"/>
            <a:ext cx="1152129" cy="2232247"/>
          </a:xfrm>
          <a:prstGeom prst="homePlate">
            <a:avLst/>
          </a:prstGeom>
          <a:solidFill>
            <a:srgbClr val="C2D69B"/>
          </a:solidFill>
          <a:ln>
            <a:solidFill>
              <a:schemeClr val="accent3">
                <a:lumMod val="60000"/>
                <a:lumOff val="40000"/>
              </a:schemeClr>
            </a:solidFill>
          </a:ln>
          <a:effectLst>
            <a:outerShdw blurRad="50800" dist="38100" dir="5400000" algn="t"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vert="vert270" anchor="ctr"/>
          <a:lstStyle/>
          <a:p>
            <a:pPr algn="ctr">
              <a:defRPr/>
            </a:pPr>
            <a:r>
              <a:rPr lang="es-MX" sz="1600" b="1" dirty="0">
                <a:solidFill>
                  <a:srgbClr val="FF0000"/>
                </a:solidFill>
                <a:latin typeface="Corbel" pitchFamily="34" charset="0"/>
              </a:rPr>
              <a:t>Fondos de Capital  Privado</a:t>
            </a:r>
            <a:r>
              <a:rPr lang="es-MX" sz="1600" b="1" dirty="0">
                <a:solidFill>
                  <a:prstClr val="black"/>
                </a:solidFill>
                <a:latin typeface="Corbel" pitchFamily="34" charset="0"/>
              </a:rPr>
              <a:t>+ Crédito L.P.</a:t>
            </a:r>
          </a:p>
        </p:txBody>
      </p:sp>
      <p:sp>
        <p:nvSpPr>
          <p:cNvPr id="18" name="17 Pentágono"/>
          <p:cNvSpPr/>
          <p:nvPr/>
        </p:nvSpPr>
        <p:spPr>
          <a:xfrm rot="5400000">
            <a:off x="6504208" y="991174"/>
            <a:ext cx="1159613" cy="2287726"/>
          </a:xfrm>
          <a:prstGeom prst="homePlate">
            <a:avLst/>
          </a:prstGeom>
          <a:solidFill>
            <a:srgbClr val="C2D69B"/>
          </a:solidFill>
          <a:ln>
            <a:solidFill>
              <a:schemeClr val="accent3">
                <a:lumMod val="60000"/>
                <a:lumOff val="40000"/>
              </a:schemeClr>
            </a:solidFill>
          </a:ln>
          <a:effectLst>
            <a:outerShdw blurRad="50800" dist="38100" dir="5400000" algn="t" rotWithShape="0">
              <a:prstClr val="black">
                <a:alpha val="40000"/>
              </a:prstClr>
            </a:outerShdw>
          </a:effectLst>
        </p:spPr>
        <p:style>
          <a:lnRef idx="0">
            <a:schemeClr val="accent3"/>
          </a:lnRef>
          <a:fillRef idx="3">
            <a:schemeClr val="accent3"/>
          </a:fillRef>
          <a:effectRef idx="3">
            <a:schemeClr val="accent3"/>
          </a:effectRef>
          <a:fontRef idx="minor">
            <a:schemeClr val="lt1"/>
          </a:fontRef>
        </p:style>
        <p:txBody>
          <a:bodyPr vert="vert270" anchor="ctr"/>
          <a:lstStyle/>
          <a:p>
            <a:pPr algn="ctr">
              <a:defRPr/>
            </a:pPr>
            <a:r>
              <a:rPr lang="es-MX" sz="1600" b="1" dirty="0">
                <a:solidFill>
                  <a:prstClr val="black"/>
                </a:solidFill>
                <a:latin typeface="Corbel" pitchFamily="34" charset="0"/>
              </a:rPr>
              <a:t>Mercado de Deuda y Capital Valores</a:t>
            </a:r>
          </a:p>
        </p:txBody>
      </p:sp>
      <p:sp>
        <p:nvSpPr>
          <p:cNvPr id="76818" name="18 CuadroTexto"/>
          <p:cNvSpPr txBox="1">
            <a:spLocks noChangeArrowheads="1"/>
          </p:cNvSpPr>
          <p:nvPr/>
        </p:nvSpPr>
        <p:spPr bwMode="auto">
          <a:xfrm>
            <a:off x="827088" y="4529138"/>
            <a:ext cx="288925" cy="338137"/>
          </a:xfrm>
          <a:prstGeom prst="rect">
            <a:avLst/>
          </a:prstGeom>
          <a:noFill/>
          <a:ln w="9525">
            <a:noFill/>
            <a:miter lim="800000"/>
            <a:headEnd/>
            <a:tailEnd/>
          </a:ln>
        </p:spPr>
        <p:txBody>
          <a:bodyPr>
            <a:spAutoFit/>
          </a:bodyPr>
          <a:lstStyle/>
          <a:p>
            <a:r>
              <a:rPr lang="es-MX" sz="1600">
                <a:solidFill>
                  <a:prstClr val="black"/>
                </a:solidFill>
              </a:rPr>
              <a:t>0</a:t>
            </a:r>
          </a:p>
        </p:txBody>
      </p:sp>
      <p:sp>
        <p:nvSpPr>
          <p:cNvPr id="20" name="1 Título"/>
          <p:cNvSpPr txBox="1">
            <a:spLocks/>
          </p:cNvSpPr>
          <p:nvPr/>
        </p:nvSpPr>
        <p:spPr>
          <a:xfrm>
            <a:off x="399927" y="851174"/>
            <a:ext cx="8208268" cy="550862"/>
          </a:xfrm>
          <a:prstGeom prst="rect">
            <a:avLst/>
          </a:prstGeom>
        </p:spPr>
        <p:txBody>
          <a:bodyPr/>
          <a:lstStyle/>
          <a:p>
            <a:pPr marL="0" lvl="1" algn="r" eaLnBrk="0" hangingPunct="0">
              <a:lnSpc>
                <a:spcPct val="90000"/>
              </a:lnSpc>
              <a:defRPr/>
            </a:pPr>
            <a:r>
              <a:rPr lang="es-MX" sz="2400" dirty="0">
                <a:effectLst>
                  <a:outerShdw blurRad="38100" dist="38100" dir="2700000" algn="tl">
                    <a:srgbClr val="000000">
                      <a:alpha val="43137"/>
                    </a:srgbClr>
                  </a:outerShdw>
                </a:effectLst>
                <a:latin typeface="Arial" charset="0"/>
              </a:rPr>
              <a:t>MODELO</a:t>
            </a:r>
            <a:r>
              <a:rPr lang="es-MX" sz="2400" b="1" i="1" dirty="0"/>
              <a:t> </a:t>
            </a:r>
            <a:r>
              <a:rPr lang="es-MX" sz="2400" dirty="0">
                <a:effectLst>
                  <a:outerShdw blurRad="38100" dist="38100" dir="2700000" algn="tl">
                    <a:srgbClr val="000000">
                      <a:alpha val="43137"/>
                    </a:srgbClr>
                  </a:outerShdw>
                </a:effectLst>
                <a:latin typeface="Arial" charset="0"/>
              </a:rPr>
              <a:t>de Financiamiento INTEGRAL de las empresas</a:t>
            </a:r>
          </a:p>
        </p:txBody>
      </p:sp>
      <p:sp>
        <p:nvSpPr>
          <p:cNvPr id="21" name="Text Box 3"/>
          <p:cNvSpPr txBox="1">
            <a:spLocks noChangeArrowheads="1"/>
          </p:cNvSpPr>
          <p:nvPr/>
        </p:nvSpPr>
        <p:spPr bwMode="auto">
          <a:xfrm>
            <a:off x="71406" y="6532670"/>
            <a:ext cx="1428760" cy="253916"/>
          </a:xfrm>
          <a:prstGeom prst="rect">
            <a:avLst/>
          </a:prstGeom>
          <a:noFill/>
          <a:ln w="9525">
            <a:noFill/>
            <a:miter lim="800000"/>
            <a:headEnd/>
            <a:tailEnd/>
          </a:ln>
        </p:spPr>
        <p:txBody>
          <a:bodyPr wrap="square">
            <a:spAutoFit/>
          </a:bodyPr>
          <a:lstStyle/>
          <a:p>
            <a:pPr algn="ctr">
              <a:defRPr/>
            </a:pPr>
            <a:r>
              <a:rPr lang="es-ES" sz="1050" i="1" dirty="0">
                <a:solidFill>
                  <a:prstClr val="black"/>
                </a:solidFill>
              </a:rPr>
              <a:t> Fuente.-FOCIR</a:t>
            </a:r>
            <a:endParaRPr lang="es-MX" sz="2000" b="1" dirty="0">
              <a:solidFill>
                <a:prstClr val="black"/>
              </a:solidFill>
            </a:endParaRPr>
          </a:p>
        </p:txBody>
      </p:sp>
      <p:sp>
        <p:nvSpPr>
          <p:cNvPr id="23" name="22 CuadroTexto"/>
          <p:cNvSpPr txBox="1">
            <a:spLocks noChangeArrowheads="1"/>
          </p:cNvSpPr>
          <p:nvPr/>
        </p:nvSpPr>
        <p:spPr bwMode="auto">
          <a:xfrm>
            <a:off x="1143000" y="3786188"/>
            <a:ext cx="1320800" cy="738187"/>
          </a:xfrm>
          <a:prstGeom prst="rect">
            <a:avLst/>
          </a:prstGeom>
          <a:noFill/>
          <a:ln w="9525">
            <a:noFill/>
            <a:miter lim="800000"/>
            <a:headEnd/>
            <a:tailEnd/>
          </a:ln>
        </p:spPr>
        <p:txBody>
          <a:bodyPr wrap="none">
            <a:spAutoFit/>
          </a:bodyPr>
          <a:lstStyle/>
          <a:p>
            <a:pPr algn="ctr"/>
            <a:r>
              <a:rPr lang="es-MX" sz="1400" b="1">
                <a:solidFill>
                  <a:prstClr val="black"/>
                </a:solidFill>
                <a:latin typeface="Corbel" pitchFamily="34" charset="0"/>
              </a:rPr>
              <a:t>IDEA O </a:t>
            </a:r>
          </a:p>
          <a:p>
            <a:pPr algn="ctr"/>
            <a:r>
              <a:rPr lang="es-MX" sz="1400" b="1">
                <a:solidFill>
                  <a:prstClr val="black"/>
                </a:solidFill>
                <a:latin typeface="Corbel" pitchFamily="34" charset="0"/>
              </a:rPr>
              <a:t>PLAN </a:t>
            </a:r>
          </a:p>
          <a:p>
            <a:pPr algn="ctr"/>
            <a:r>
              <a:rPr lang="es-MX" sz="1400" b="1">
                <a:solidFill>
                  <a:prstClr val="black"/>
                </a:solidFill>
                <a:latin typeface="Corbel" pitchFamily="34" charset="0"/>
              </a:rPr>
              <a:t>DE NEGOCIOS</a:t>
            </a:r>
          </a:p>
        </p:txBody>
      </p:sp>
      <p:sp>
        <p:nvSpPr>
          <p:cNvPr id="24" name="23 CuadroTexto"/>
          <p:cNvSpPr txBox="1">
            <a:spLocks noChangeArrowheads="1"/>
          </p:cNvSpPr>
          <p:nvPr/>
        </p:nvSpPr>
        <p:spPr bwMode="auto">
          <a:xfrm>
            <a:off x="2357438" y="3762375"/>
            <a:ext cx="1406525" cy="738188"/>
          </a:xfrm>
          <a:prstGeom prst="rect">
            <a:avLst/>
          </a:prstGeom>
          <a:noFill/>
          <a:ln w="9525">
            <a:noFill/>
            <a:miter lim="800000"/>
            <a:headEnd/>
            <a:tailEnd/>
          </a:ln>
        </p:spPr>
        <p:txBody>
          <a:bodyPr wrap="none">
            <a:spAutoFit/>
          </a:bodyPr>
          <a:lstStyle/>
          <a:p>
            <a:pPr algn="ctr"/>
            <a:r>
              <a:rPr lang="es-MX" sz="1400" b="1">
                <a:solidFill>
                  <a:prstClr val="black"/>
                </a:solidFill>
                <a:latin typeface="Corbel" pitchFamily="34" charset="0"/>
              </a:rPr>
              <a:t>INICIO </a:t>
            </a:r>
          </a:p>
          <a:p>
            <a:pPr algn="ctr"/>
            <a:r>
              <a:rPr lang="es-MX" sz="1400" b="1">
                <a:solidFill>
                  <a:prstClr val="black"/>
                </a:solidFill>
                <a:latin typeface="Corbel" pitchFamily="34" charset="0"/>
              </a:rPr>
              <a:t>DE</a:t>
            </a:r>
          </a:p>
          <a:p>
            <a:pPr algn="ctr"/>
            <a:r>
              <a:rPr lang="es-MX" sz="1400" b="1">
                <a:solidFill>
                  <a:prstClr val="black"/>
                </a:solidFill>
                <a:latin typeface="Corbel" pitchFamily="34" charset="0"/>
              </a:rPr>
              <a:t> OPERACIONES</a:t>
            </a:r>
          </a:p>
        </p:txBody>
      </p:sp>
      <p:sp>
        <p:nvSpPr>
          <p:cNvPr id="25" name="24 Cerrar llave"/>
          <p:cNvSpPr/>
          <p:nvPr/>
        </p:nvSpPr>
        <p:spPr>
          <a:xfrm rot="5400000">
            <a:off x="2214562" y="4572001"/>
            <a:ext cx="428625" cy="2571750"/>
          </a:xfrm>
          <a:prstGeom prst="rightBrace">
            <a:avLst/>
          </a:prstGeom>
          <a:ln w="34925"/>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MX">
              <a:solidFill>
                <a:prstClr val="black"/>
              </a:solidFill>
            </a:endParaRPr>
          </a:p>
        </p:txBody>
      </p:sp>
      <p:sp>
        <p:nvSpPr>
          <p:cNvPr id="26" name="25 Cerrar llave"/>
          <p:cNvSpPr/>
          <p:nvPr/>
        </p:nvSpPr>
        <p:spPr>
          <a:xfrm rot="5400000">
            <a:off x="4857750" y="4500563"/>
            <a:ext cx="428625" cy="2714625"/>
          </a:xfrm>
          <a:prstGeom prst="rightBrace">
            <a:avLst/>
          </a:prstGeom>
          <a:ln w="34925"/>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endParaRPr lang="es-MX">
              <a:solidFill>
                <a:prstClr val="black"/>
              </a:solidFill>
            </a:endParaRPr>
          </a:p>
        </p:txBody>
      </p:sp>
      <p:sp>
        <p:nvSpPr>
          <p:cNvPr id="76825" name="26 CuadroTexto"/>
          <p:cNvSpPr txBox="1">
            <a:spLocks noChangeArrowheads="1"/>
          </p:cNvSpPr>
          <p:nvPr/>
        </p:nvSpPr>
        <p:spPr bwMode="auto">
          <a:xfrm>
            <a:off x="1331913" y="6165850"/>
            <a:ext cx="2214562" cy="368300"/>
          </a:xfrm>
          <a:prstGeom prst="rect">
            <a:avLst/>
          </a:prstGeom>
          <a:noFill/>
          <a:ln w="9525">
            <a:noFill/>
            <a:miter lim="800000"/>
            <a:headEnd/>
            <a:tailEnd/>
          </a:ln>
        </p:spPr>
        <p:txBody>
          <a:bodyPr>
            <a:spAutoFit/>
          </a:bodyPr>
          <a:lstStyle/>
          <a:p>
            <a:r>
              <a:rPr lang="es-MX" dirty="0">
                <a:solidFill>
                  <a:prstClr val="black"/>
                </a:solidFill>
                <a:effectLst>
                  <a:outerShdw blurRad="38100" dist="38100" dir="2700000" algn="tl">
                    <a:srgbClr val="000000">
                      <a:alpha val="43137"/>
                    </a:srgbClr>
                  </a:outerShdw>
                </a:effectLst>
              </a:rPr>
              <a:t>PRIMERA ETAPA</a:t>
            </a:r>
          </a:p>
        </p:txBody>
      </p:sp>
      <p:sp>
        <p:nvSpPr>
          <p:cNvPr id="76826" name="27 CuadroTexto"/>
          <p:cNvSpPr txBox="1">
            <a:spLocks noChangeArrowheads="1"/>
          </p:cNvSpPr>
          <p:nvPr/>
        </p:nvSpPr>
        <p:spPr bwMode="auto">
          <a:xfrm>
            <a:off x="3941763" y="6143625"/>
            <a:ext cx="2214562" cy="369888"/>
          </a:xfrm>
          <a:prstGeom prst="rect">
            <a:avLst/>
          </a:prstGeom>
          <a:noFill/>
          <a:ln w="9525">
            <a:noFill/>
            <a:miter lim="800000"/>
            <a:headEnd/>
            <a:tailEnd/>
          </a:ln>
        </p:spPr>
        <p:txBody>
          <a:bodyPr>
            <a:spAutoFit/>
          </a:bodyPr>
          <a:lstStyle/>
          <a:p>
            <a:r>
              <a:rPr lang="es-MX" dirty="0">
                <a:solidFill>
                  <a:prstClr val="black"/>
                </a:solidFill>
                <a:effectLst>
                  <a:outerShdw blurRad="38100" dist="38100" dir="2700000" algn="tl">
                    <a:srgbClr val="000000">
                      <a:alpha val="43137"/>
                    </a:srgbClr>
                  </a:outerShdw>
                </a:effectLst>
              </a:rPr>
              <a:t>SEGUNDA ETAPA</a:t>
            </a:r>
          </a:p>
        </p:txBody>
      </p:sp>
      <p:sp>
        <p:nvSpPr>
          <p:cNvPr id="19" name="18 CuadroTexto"/>
          <p:cNvSpPr txBox="1"/>
          <p:nvPr/>
        </p:nvSpPr>
        <p:spPr>
          <a:xfrm>
            <a:off x="8100392" y="4849415"/>
            <a:ext cx="784189" cy="307777"/>
          </a:xfrm>
          <a:prstGeom prst="rect">
            <a:avLst/>
          </a:prstGeom>
          <a:noFill/>
        </p:spPr>
        <p:txBody>
          <a:bodyPr wrap="none" rtlCol="0">
            <a:spAutoFit/>
          </a:bodyPr>
          <a:lstStyle/>
          <a:p>
            <a:r>
              <a:rPr lang="es-MX" sz="1400" b="1" i="1" dirty="0">
                <a:solidFill>
                  <a:prstClr val="black"/>
                </a:solidFill>
              </a:rPr>
              <a:t>TIEMPO</a:t>
            </a:r>
          </a:p>
        </p:txBody>
      </p:sp>
      <p:sp>
        <p:nvSpPr>
          <p:cNvPr id="30" name="29 CuadroTexto"/>
          <p:cNvSpPr txBox="1"/>
          <p:nvPr/>
        </p:nvSpPr>
        <p:spPr>
          <a:xfrm>
            <a:off x="8252792" y="2492896"/>
            <a:ext cx="816249" cy="523220"/>
          </a:xfrm>
          <a:prstGeom prst="rect">
            <a:avLst/>
          </a:prstGeom>
          <a:noFill/>
        </p:spPr>
        <p:txBody>
          <a:bodyPr wrap="none" rtlCol="0">
            <a:spAutoFit/>
          </a:bodyPr>
          <a:lstStyle/>
          <a:p>
            <a:r>
              <a:rPr lang="es-MX" sz="1400" b="1" i="1" dirty="0">
                <a:solidFill>
                  <a:prstClr val="black"/>
                </a:solidFill>
              </a:rPr>
              <a:t>Flujo de </a:t>
            </a:r>
          </a:p>
          <a:p>
            <a:r>
              <a:rPr lang="es-MX" sz="1400" b="1" i="1" dirty="0">
                <a:solidFill>
                  <a:prstClr val="black"/>
                </a:solidFill>
              </a:rPr>
              <a:t>Efectivo</a:t>
            </a:r>
          </a:p>
        </p:txBody>
      </p:sp>
    </p:spTree>
    <p:extLst>
      <p:ext uri="{BB962C8B-B14F-4D97-AF65-F5344CB8AC3E}">
        <p14:creationId xmlns:p14="http://schemas.microsoft.com/office/powerpoint/2010/main" val="276112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box(in)">
                                      <p:cBhvr>
                                        <p:cTn id="43" dur="500"/>
                                        <p:tgtEl>
                                          <p:spTgt spid="25"/>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ox(in)">
                                      <p:cBhvr>
                                        <p:cTn id="46"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23" grpId="0"/>
      <p:bldP spid="24" grpId="0"/>
      <p:bldP spid="25" grpId="0" animBg="1"/>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953344"/>
            <a:ext cx="8928992" cy="5904656"/>
          </a:xfrm>
        </p:spPr>
        <p:txBody>
          <a:bodyPr/>
          <a:lstStyle/>
          <a:p>
            <a:pPr marL="857250" lvl="1" indent="-400050">
              <a:lnSpc>
                <a:spcPct val="150000"/>
              </a:lnSpc>
              <a:spcAft>
                <a:spcPts val="1200"/>
              </a:spcAft>
            </a:pPr>
            <a:r>
              <a:rPr lang="es-MX" sz="1600" b="1" dirty="0" smtClean="0">
                <a:latin typeface="Arial" pitchFamily="34" charset="0"/>
                <a:cs typeface="Arial" pitchFamily="34" charset="0"/>
              </a:rPr>
              <a:t>	1.-</a:t>
            </a:r>
            <a:r>
              <a:rPr lang="es-MX" sz="1600" b="1" dirty="0" smtClean="0">
                <a:solidFill>
                  <a:srgbClr val="0070C0"/>
                </a:solidFill>
                <a:effectLst>
                  <a:outerShdw blurRad="38100" dist="38100" dir="2700000" algn="tl">
                    <a:srgbClr val="000000">
                      <a:alpha val="43137"/>
                    </a:srgbClr>
                  </a:outerShdw>
                </a:effectLst>
                <a:latin typeface="Comic Sans MS" pitchFamily="66" charset="0"/>
                <a:cs typeface="Arial" pitchFamily="34" charset="0"/>
              </a:rPr>
              <a:t>CONOCIMIENTO SECTORIAL=PROYECTO DE INVERSION VIABLE</a:t>
            </a:r>
            <a:r>
              <a:rPr lang="es-MX" sz="1600" b="1" dirty="0" smtClean="0">
                <a:solidFill>
                  <a:srgbClr val="0070C0"/>
                </a:solidFill>
                <a:latin typeface="Comic Sans MS" pitchFamily="66" charset="0"/>
                <a:cs typeface="Arial" pitchFamily="34" charset="0"/>
              </a:rPr>
              <a:t/>
            </a:r>
            <a:br>
              <a:rPr lang="es-MX" sz="1600" b="1" dirty="0" smtClean="0">
                <a:solidFill>
                  <a:srgbClr val="0070C0"/>
                </a:solidFill>
                <a:latin typeface="Comic Sans MS" pitchFamily="66" charset="0"/>
                <a:cs typeface="Arial" pitchFamily="34" charset="0"/>
              </a:rPr>
            </a:br>
            <a:r>
              <a:rPr lang="es-MX" sz="1600" b="1" dirty="0" smtClean="0">
                <a:solidFill>
                  <a:srgbClr val="0070C0"/>
                </a:solidFill>
                <a:effectLst>
                  <a:outerShdw blurRad="38100" dist="38100" dir="2700000" algn="tl">
                    <a:srgbClr val="000000">
                      <a:alpha val="43137"/>
                    </a:srgbClr>
                  </a:outerShdw>
                </a:effectLst>
                <a:latin typeface="Arial Black" pitchFamily="34" charset="0"/>
                <a:cs typeface="Arial" pitchFamily="34" charset="0"/>
              </a:rPr>
              <a:t>PROYECTO DE INVERSIÓN </a:t>
            </a:r>
            <a:r>
              <a:rPr lang="es-MX" sz="1600" b="1" dirty="0" smtClean="0">
                <a:solidFill>
                  <a:srgbClr val="00B050"/>
                </a:solidFill>
                <a:effectLst>
                  <a:outerShdw blurRad="38100" dist="38100" dir="2700000" algn="tl">
                    <a:srgbClr val="000000">
                      <a:alpha val="43137"/>
                    </a:srgbClr>
                  </a:outerShdw>
                </a:effectLst>
                <a:latin typeface="Arial Black" pitchFamily="34" charset="0"/>
                <a:cs typeface="Arial" pitchFamily="34" charset="0"/>
              </a:rPr>
              <a:t>+ </a:t>
            </a:r>
            <a:r>
              <a:rPr lang="es-MX" sz="1600" b="1" dirty="0" smtClean="0">
                <a:solidFill>
                  <a:srgbClr val="FF0000"/>
                </a:solidFill>
                <a:effectLst>
                  <a:outerShdw blurRad="38100" dist="38100" dir="2700000" algn="tl">
                    <a:srgbClr val="000000">
                      <a:alpha val="43137"/>
                    </a:srgbClr>
                  </a:outerShdw>
                </a:effectLst>
                <a:latin typeface="Arial Black" pitchFamily="34" charset="0"/>
                <a:cs typeface="Arial" pitchFamily="34" charset="0"/>
              </a:rPr>
              <a:t>FINANCIAMIENTO</a:t>
            </a:r>
            <a:r>
              <a:rPr lang="es-MX" sz="1600" b="1" dirty="0" smtClean="0">
                <a:solidFill>
                  <a:srgbClr val="00B050"/>
                </a:solidFill>
                <a:effectLst>
                  <a:outerShdw blurRad="38100" dist="38100" dir="2700000" algn="tl">
                    <a:srgbClr val="000000">
                      <a:alpha val="43137"/>
                    </a:srgbClr>
                  </a:outerShdw>
                </a:effectLst>
                <a:latin typeface="Arial Black" pitchFamily="34" charset="0"/>
                <a:cs typeface="Arial" pitchFamily="34" charset="0"/>
              </a:rPr>
              <a:t>=OPORTUNIDAD PARA DESARROLLO.</a:t>
            </a:r>
            <a:br>
              <a:rPr lang="es-MX" sz="1600" b="1" dirty="0" smtClean="0">
                <a:solidFill>
                  <a:srgbClr val="00B050"/>
                </a:solidFill>
                <a:effectLst>
                  <a:outerShdw blurRad="38100" dist="38100" dir="2700000" algn="tl">
                    <a:srgbClr val="000000">
                      <a:alpha val="43137"/>
                    </a:srgbClr>
                  </a:outerShdw>
                </a:effectLst>
                <a:latin typeface="Arial Black" pitchFamily="34" charset="0"/>
                <a:cs typeface="Arial" pitchFamily="34" charset="0"/>
              </a:rPr>
            </a:br>
            <a:r>
              <a:rPr lang="es-MX" sz="1600" b="1" dirty="0" smtClean="0">
                <a:solidFill>
                  <a:srgbClr val="00B050"/>
                </a:solidFill>
                <a:effectLst>
                  <a:outerShdw blurRad="38100" dist="38100" dir="2700000" algn="tl">
                    <a:srgbClr val="000000">
                      <a:alpha val="43137"/>
                    </a:srgbClr>
                  </a:outerShdw>
                </a:effectLst>
                <a:latin typeface="Arial Black" pitchFamily="34" charset="0"/>
                <a:cs typeface="Arial" pitchFamily="34" charset="0"/>
              </a:rPr>
              <a:t/>
            </a:r>
            <a:br>
              <a:rPr lang="es-MX" sz="1600" b="1" dirty="0" smtClean="0">
                <a:solidFill>
                  <a:srgbClr val="00B050"/>
                </a:solidFill>
                <a:effectLst>
                  <a:outerShdw blurRad="38100" dist="38100" dir="2700000" algn="tl">
                    <a:srgbClr val="000000">
                      <a:alpha val="43137"/>
                    </a:srgbClr>
                  </a:outerShdw>
                </a:effectLst>
                <a:latin typeface="Arial Black" pitchFamily="34" charset="0"/>
                <a:cs typeface="Arial" pitchFamily="34" charset="0"/>
              </a:rPr>
            </a:br>
            <a:r>
              <a:rPr lang="es-MX" sz="1600" b="1" dirty="0" smtClean="0">
                <a:latin typeface="Arial" pitchFamily="34" charset="0"/>
                <a:cs typeface="Arial" pitchFamily="34" charset="0"/>
              </a:rPr>
              <a:t>2.-FINANCIAMIENTO = CONTAR CON:</a:t>
            </a:r>
            <a:br>
              <a:rPr lang="es-MX" sz="1600" b="1" dirty="0" smtClean="0">
                <a:latin typeface="Arial" pitchFamily="34" charset="0"/>
                <a:cs typeface="Arial" pitchFamily="34" charset="0"/>
              </a:rPr>
            </a:br>
            <a:r>
              <a:rPr lang="es-MX" sz="1600" b="1"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CAPITAL Y/O CREDITO  </a:t>
            </a:r>
            <a:r>
              <a:rPr lang="es-MX" sz="1600" b="1" dirty="0" smtClean="0">
                <a:latin typeface="Arial" pitchFamily="34" charset="0"/>
                <a:cs typeface="Arial" pitchFamily="34" charset="0"/>
              </a:rPr>
              <a:t>CUANDO DECISIÓN DE INVERSIÓN ES POSITIVA.</a:t>
            </a:r>
            <a:br>
              <a:rPr lang="es-MX" sz="1600" b="1" dirty="0" smtClean="0">
                <a:latin typeface="Arial" pitchFamily="34" charset="0"/>
                <a:cs typeface="Arial" pitchFamily="34" charset="0"/>
              </a:rPr>
            </a:br>
            <a:r>
              <a:rPr lang="es-MX" sz="1600" b="1" dirty="0" smtClean="0">
                <a:latin typeface="Arial" pitchFamily="34" charset="0"/>
                <a:cs typeface="Arial" pitchFamily="34" charset="0"/>
              </a:rPr>
              <a:t/>
            </a:r>
            <a:br>
              <a:rPr lang="es-MX" sz="1600" b="1" dirty="0" smtClean="0">
                <a:latin typeface="Arial" pitchFamily="34" charset="0"/>
                <a:cs typeface="Arial" pitchFamily="34" charset="0"/>
              </a:rPr>
            </a:br>
            <a:r>
              <a:rPr lang="es-MX" sz="1600" b="1" dirty="0" smtClean="0">
                <a:latin typeface="Arial" pitchFamily="34" charset="0"/>
                <a:cs typeface="Arial" pitchFamily="34" charset="0"/>
              </a:rPr>
              <a:t>3.-ES </a:t>
            </a:r>
            <a:r>
              <a:rPr lang="es-MX" sz="1600" dirty="0" smtClean="0">
                <a:latin typeface="Arial" pitchFamily="34" charset="0"/>
                <a:cs typeface="Arial" pitchFamily="34" charset="0"/>
              </a:rPr>
              <a:t>POSITIVA </a:t>
            </a:r>
            <a:r>
              <a:rPr lang="es-MX" sz="1600" b="1" dirty="0" smtClean="0">
                <a:latin typeface="Arial" pitchFamily="34" charset="0"/>
                <a:cs typeface="Arial" pitchFamily="34" charset="0"/>
              </a:rPr>
              <a:t>CUANDO </a:t>
            </a:r>
            <a:r>
              <a:rPr lang="es-MX" sz="1600" b="1" dirty="0" smtClean="0">
                <a:solidFill>
                  <a:srgbClr val="00B050"/>
                </a:solidFill>
                <a:effectLst>
                  <a:outerShdw blurRad="38100" dist="38100" dir="2700000" algn="tl">
                    <a:srgbClr val="000000">
                      <a:alpha val="43137"/>
                    </a:srgbClr>
                  </a:outerShdw>
                </a:effectLst>
                <a:latin typeface="Arial" pitchFamily="34" charset="0"/>
                <a:cs typeface="Arial" pitchFamily="34" charset="0"/>
              </a:rPr>
              <a:t>VALOR FUTURO(VF) MAYOR </a:t>
            </a:r>
            <a:r>
              <a:rPr lang="es-MX" sz="1600" b="1" dirty="0" smtClean="0">
                <a:latin typeface="Arial" pitchFamily="34" charset="0"/>
                <a:cs typeface="Arial" pitchFamily="34" charset="0"/>
              </a:rPr>
              <a:t>A COSTO DE OPORTUNIDAD O USO ALTERNO EN EL MERCADO(VM)</a:t>
            </a:r>
            <a:br>
              <a:rPr lang="es-MX" sz="1600" b="1" dirty="0" smtClean="0">
                <a:latin typeface="Arial" pitchFamily="34" charset="0"/>
                <a:cs typeface="Arial" pitchFamily="34" charset="0"/>
              </a:rPr>
            </a:br>
            <a:r>
              <a:rPr lang="es-MX" sz="1600" b="1" dirty="0" smtClean="0">
                <a:solidFill>
                  <a:srgbClr val="00B050"/>
                </a:solidFill>
                <a:effectLst>
                  <a:outerShdw blurRad="38100" dist="38100" dir="2700000" algn="tl">
                    <a:srgbClr val="000000">
                      <a:alpha val="43137"/>
                    </a:srgbClr>
                  </a:outerShdw>
                </a:effectLst>
                <a:latin typeface="Arial" pitchFamily="34" charset="0"/>
                <a:cs typeface="Arial" pitchFamily="34" charset="0"/>
              </a:rPr>
              <a:t>VF</a:t>
            </a:r>
            <a:r>
              <a:rPr lang="es-MX" sz="1600" b="1" dirty="0" smtClean="0">
                <a:effectLst>
                  <a:outerShdw blurRad="38100" dist="38100" dir="2700000" algn="tl">
                    <a:srgbClr val="000000">
                      <a:alpha val="43137"/>
                    </a:srgbClr>
                  </a:outerShdw>
                </a:effectLst>
                <a:latin typeface="Arial" pitchFamily="34" charset="0"/>
                <a:cs typeface="Arial" pitchFamily="34" charset="0"/>
              </a:rPr>
              <a:t>=</a:t>
            </a:r>
            <a:r>
              <a:rPr lang="es-MX" sz="1600" b="1"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K</a:t>
            </a:r>
            <a:r>
              <a:rPr lang="es-MX" sz="1600" b="1" dirty="0" smtClean="0">
                <a:effectLst>
                  <a:outerShdw blurRad="38100" dist="38100" dir="2700000" algn="tl">
                    <a:srgbClr val="000000">
                      <a:alpha val="43137"/>
                    </a:srgbClr>
                  </a:outerShdw>
                </a:effectLst>
                <a:latin typeface="Arial" pitchFamily="34" charset="0"/>
                <a:cs typeface="Arial" pitchFamily="34" charset="0"/>
              </a:rPr>
              <a:t>(1+</a:t>
            </a:r>
            <a:r>
              <a:rPr lang="es-MX" sz="16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r</a:t>
            </a:r>
            <a:r>
              <a:rPr lang="es-MX" sz="1600" b="1" dirty="0" smtClean="0">
                <a:effectLst>
                  <a:outerShdw blurRad="38100" dist="38100" dir="2700000" algn="tl">
                    <a:srgbClr val="000000">
                      <a:alpha val="43137"/>
                    </a:srgbClr>
                  </a:outerShdw>
                </a:effectLst>
                <a:latin typeface="Arial" pitchFamily="34" charset="0"/>
                <a:cs typeface="Arial" pitchFamily="34" charset="0"/>
              </a:rPr>
              <a:t>)</a:t>
            </a:r>
            <a:r>
              <a:rPr lang="es-MX" sz="1600" b="1"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n</a:t>
            </a:r>
            <a:r>
              <a:rPr lang="es-MX" sz="1600" b="1" dirty="0" smtClean="0">
                <a:solidFill>
                  <a:srgbClr val="00B0F0"/>
                </a:solidFill>
                <a:latin typeface="Arial" pitchFamily="34" charset="0"/>
                <a:cs typeface="Arial" pitchFamily="34" charset="0"/>
              </a:rPr>
              <a:t/>
            </a:r>
            <a:br>
              <a:rPr lang="es-MX" sz="1600" b="1" dirty="0" smtClean="0">
                <a:solidFill>
                  <a:srgbClr val="00B0F0"/>
                </a:solidFill>
                <a:latin typeface="Arial" pitchFamily="34" charset="0"/>
                <a:cs typeface="Arial" pitchFamily="34" charset="0"/>
              </a:rPr>
            </a:br>
            <a:r>
              <a:rPr lang="es-MX" sz="1600" b="1" dirty="0" smtClean="0">
                <a:solidFill>
                  <a:srgbClr val="00B0F0"/>
                </a:solidFill>
                <a:latin typeface="Arial" pitchFamily="34" charset="0"/>
                <a:cs typeface="Arial" pitchFamily="34" charset="0"/>
              </a:rPr>
              <a:t/>
            </a:r>
            <a:br>
              <a:rPr lang="es-MX" sz="1600" b="1" dirty="0" smtClean="0">
                <a:solidFill>
                  <a:srgbClr val="00B0F0"/>
                </a:solidFill>
                <a:latin typeface="Arial" pitchFamily="34" charset="0"/>
                <a:cs typeface="Arial" pitchFamily="34" charset="0"/>
              </a:rPr>
            </a:br>
            <a:r>
              <a:rPr lang="es-MX" sz="1600" b="1" dirty="0" smtClean="0">
                <a:latin typeface="Arial" pitchFamily="34" charset="0"/>
                <a:cs typeface="Arial" pitchFamily="34" charset="0"/>
              </a:rPr>
              <a:t>En donde  </a:t>
            </a:r>
            <a:r>
              <a:rPr lang="es-MX" sz="1600" b="1"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K </a:t>
            </a:r>
            <a:r>
              <a:rPr lang="es-MX" sz="1600" b="1" dirty="0" smtClean="0">
                <a:latin typeface="Arial" pitchFamily="34" charset="0"/>
                <a:cs typeface="Arial" pitchFamily="34" charset="0"/>
              </a:rPr>
              <a:t>es el dinero a valor del año cero y </a:t>
            </a:r>
            <a:r>
              <a:rPr lang="es-MX" sz="1600" b="1" dirty="0" smtClean="0">
                <a:solidFill>
                  <a:srgbClr val="00B0F0"/>
                </a:solidFill>
                <a:effectLst>
                  <a:outerShdw blurRad="38100" dist="38100" dir="2700000" algn="tl">
                    <a:srgbClr val="000000">
                      <a:alpha val="43137"/>
                    </a:srgbClr>
                  </a:outerShdw>
                </a:effectLst>
                <a:latin typeface="Arial" pitchFamily="34" charset="0"/>
                <a:cs typeface="Arial" pitchFamily="34" charset="0"/>
              </a:rPr>
              <a:t>n</a:t>
            </a:r>
            <a:r>
              <a:rPr lang="es-MX" sz="1600" b="1" dirty="0" smtClean="0">
                <a:latin typeface="Arial" pitchFamily="34" charset="0"/>
                <a:cs typeface="Arial" pitchFamily="34" charset="0"/>
              </a:rPr>
              <a:t> el numero de años</a:t>
            </a:r>
            <a:br>
              <a:rPr lang="es-MX" sz="1600" b="1" dirty="0" smtClean="0">
                <a:latin typeface="Arial" pitchFamily="34" charset="0"/>
                <a:cs typeface="Arial" pitchFamily="34" charset="0"/>
              </a:rPr>
            </a:br>
            <a:r>
              <a:rPr lang="es-MX" sz="1600" b="1" dirty="0" smtClean="0">
                <a:latin typeface="Arial" pitchFamily="34" charset="0"/>
                <a:cs typeface="Arial" pitchFamily="34" charset="0"/>
              </a:rPr>
              <a:t>y </a:t>
            </a:r>
            <a:r>
              <a:rPr lang="es-MX" sz="16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r</a:t>
            </a:r>
            <a:r>
              <a:rPr lang="es-MX" sz="1600" b="1" dirty="0" smtClean="0">
                <a:solidFill>
                  <a:srgbClr val="FF0000"/>
                </a:solidFill>
                <a:latin typeface="Arial" pitchFamily="34" charset="0"/>
                <a:cs typeface="Arial" pitchFamily="34" charset="0"/>
              </a:rPr>
              <a:t> </a:t>
            </a:r>
            <a:r>
              <a:rPr lang="es-MX" sz="1600" b="1" dirty="0" smtClean="0">
                <a:latin typeface="Arial" pitchFamily="34" charset="0"/>
                <a:cs typeface="Arial" pitchFamily="34" charset="0"/>
              </a:rPr>
              <a:t>es la tasa de rendimiento o interés esperado que a su vez es una función directa del rendimiento </a:t>
            </a:r>
            <a:r>
              <a:rPr lang="es-MX" sz="1600" b="1" dirty="0" smtClean="0">
                <a:solidFill>
                  <a:srgbClr val="FF0000"/>
                </a:solidFill>
                <a:latin typeface="Arial" pitchFamily="34" charset="0"/>
                <a:cs typeface="Arial" pitchFamily="34" charset="0"/>
              </a:rPr>
              <a:t>(i)</a:t>
            </a:r>
            <a:r>
              <a:rPr lang="es-MX" sz="1600" b="1" dirty="0" smtClean="0">
                <a:latin typeface="Arial" pitchFamily="34" charset="0"/>
                <a:cs typeface="Arial" pitchFamily="34" charset="0"/>
              </a:rPr>
              <a:t> mas el riesgo(</a:t>
            </a:r>
            <a:r>
              <a:rPr lang="es-MX" sz="16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g</a:t>
            </a:r>
            <a:r>
              <a:rPr lang="es-MX" sz="1600" b="1" dirty="0" smtClean="0">
                <a:latin typeface="Arial" pitchFamily="34" charset="0"/>
                <a:cs typeface="Arial" pitchFamily="34" charset="0"/>
              </a:rPr>
              <a:t>) mas los costos de la transacción(</a:t>
            </a:r>
            <a:r>
              <a:rPr lang="es-MX" sz="1600" b="1" dirty="0" err="1" smtClean="0">
                <a:solidFill>
                  <a:srgbClr val="FF0000"/>
                </a:solidFill>
                <a:latin typeface="Arial" pitchFamily="34" charset="0"/>
                <a:cs typeface="Arial" pitchFamily="34" charset="0"/>
              </a:rPr>
              <a:t>ct</a:t>
            </a:r>
            <a:r>
              <a:rPr lang="es-MX" sz="1600" b="1" dirty="0" smtClean="0">
                <a:latin typeface="Arial" pitchFamily="34" charset="0"/>
                <a:cs typeface="Arial" pitchFamily="34" charset="0"/>
              </a:rPr>
              <a:t>);  </a:t>
            </a:r>
            <a:r>
              <a:rPr lang="es-MX" sz="16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r=f(</a:t>
            </a:r>
            <a:r>
              <a:rPr lang="es-MX" sz="1600" b="1" dirty="0" err="1" smtClean="0">
                <a:solidFill>
                  <a:srgbClr val="FF0000"/>
                </a:solidFill>
                <a:effectLst>
                  <a:outerShdw blurRad="38100" dist="38100" dir="2700000" algn="tl">
                    <a:srgbClr val="000000">
                      <a:alpha val="43137"/>
                    </a:srgbClr>
                  </a:outerShdw>
                </a:effectLst>
                <a:latin typeface="Arial" pitchFamily="34" charset="0"/>
                <a:cs typeface="Arial" pitchFamily="34" charset="0"/>
              </a:rPr>
              <a:t>i+g+ct+a</a:t>
            </a:r>
            <a:r>
              <a:rPr lang="es-MX" sz="16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a:t>
            </a:r>
            <a:endParaRPr lang="es-MX"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38333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5453" y="260648"/>
            <a:ext cx="7772400" cy="1143000"/>
          </a:xfrm>
        </p:spPr>
        <p:txBody>
          <a:bodyPr/>
          <a:lstStyle/>
          <a:p>
            <a:r>
              <a:rPr lang="es-MX" sz="2800" dirty="0" smtClean="0">
                <a:effectLst>
                  <a:outerShdw blurRad="38100" dist="38100" dir="2700000" algn="tl">
                    <a:srgbClr val="000000">
                      <a:alpha val="43137"/>
                    </a:srgbClr>
                  </a:outerShdw>
                </a:effectLst>
              </a:rPr>
              <a:t>ANTECEDENTE</a:t>
            </a:r>
            <a:br>
              <a:rPr lang="es-MX" sz="2800" dirty="0" smtClean="0">
                <a:effectLst>
                  <a:outerShdw blurRad="38100" dist="38100" dir="2700000" algn="tl">
                    <a:srgbClr val="000000">
                      <a:alpha val="43137"/>
                    </a:srgbClr>
                  </a:outerShdw>
                </a:effectLst>
              </a:rPr>
            </a:br>
            <a:r>
              <a:rPr lang="es-MX" sz="2800" dirty="0" smtClean="0">
                <a:effectLst>
                  <a:outerShdw blurRad="38100" dist="38100" dir="2700000" algn="tl">
                    <a:srgbClr val="000000">
                      <a:alpha val="43137"/>
                    </a:srgbClr>
                  </a:outerShdw>
                </a:effectLst>
              </a:rPr>
              <a:t>EXPERIENCIA PREVIA CON CRÉDITO</a:t>
            </a:r>
            <a:endParaRPr lang="es-MX" sz="2800" dirty="0">
              <a:effectLst>
                <a:outerShdw blurRad="38100" dist="38100" dir="2700000" algn="tl">
                  <a:srgbClr val="000000">
                    <a:alpha val="43137"/>
                  </a:srgbClr>
                </a:outerShdw>
              </a:effectLst>
            </a:endParaRPr>
          </a:p>
        </p:txBody>
      </p:sp>
      <p:sp>
        <p:nvSpPr>
          <p:cNvPr id="3" name="2 Rectángulo"/>
          <p:cNvSpPr/>
          <p:nvPr/>
        </p:nvSpPr>
        <p:spPr>
          <a:xfrm>
            <a:off x="505453" y="1772816"/>
            <a:ext cx="8352928" cy="4093428"/>
          </a:xfrm>
          <a:prstGeom prst="rect">
            <a:avLst/>
          </a:prstGeom>
        </p:spPr>
        <p:txBody>
          <a:bodyPr wrap="square">
            <a:spAutoFit/>
          </a:bodyPr>
          <a:lstStyle/>
          <a:p>
            <a:pPr marL="0" lvl="1"/>
            <a:r>
              <a:rPr lang="es-MX" sz="2000" dirty="0" smtClean="0">
                <a:latin typeface="Arial" pitchFamily="34" charset="0"/>
                <a:cs typeface="Arial" pitchFamily="34" charset="0"/>
              </a:rPr>
              <a:t>Cómo dar acceso al crédito a los pequeños :</a:t>
            </a:r>
          </a:p>
          <a:p>
            <a:pPr marL="0" lvl="1"/>
            <a:endParaRPr lang="es-MX" sz="2000" b="1" i="1" dirty="0" smtClean="0">
              <a:latin typeface="Arial" pitchFamily="34" charset="0"/>
              <a:cs typeface="Arial" pitchFamily="34" charset="0"/>
            </a:endParaRPr>
          </a:p>
          <a:p>
            <a:pPr marL="0" lvl="1"/>
            <a:r>
              <a:rPr lang="es-MX" sz="2000" b="1" i="1" dirty="0" smtClean="0">
                <a:latin typeface="Arial" pitchFamily="34" charset="0"/>
                <a:cs typeface="Arial" pitchFamily="34" charset="0"/>
              </a:rPr>
              <a:t>	1)Empresas Parafinancieras en FIRA</a:t>
            </a:r>
          </a:p>
          <a:p>
            <a:endParaRPr lang="es-MX" sz="2000" dirty="0">
              <a:latin typeface="Arial" pitchFamily="34" charset="0"/>
              <a:cs typeface="Arial" pitchFamily="34" charset="0"/>
            </a:endParaRPr>
          </a:p>
          <a:p>
            <a:pPr marL="857250" lvl="1" indent="-400050" algn="just">
              <a:lnSpc>
                <a:spcPct val="150000"/>
              </a:lnSpc>
              <a:buFont typeface="+mj-lt"/>
              <a:buAutoNum type="arabicParenR"/>
            </a:pPr>
            <a:r>
              <a:rPr lang="es-MX" sz="2000" dirty="0" smtClean="0">
                <a:latin typeface="Arial" pitchFamily="34" charset="0"/>
                <a:cs typeface="Arial" pitchFamily="34" charset="0"/>
              </a:rPr>
              <a:t> </a:t>
            </a:r>
            <a:r>
              <a:rPr lang="es-MX" sz="2000" i="1" dirty="0" smtClean="0">
                <a:latin typeface="Arial" pitchFamily="34" charset="0"/>
                <a:cs typeface="Arial" pitchFamily="34" charset="0"/>
              </a:rPr>
              <a:t>Cómo inducir  el crédito al pequeño productor por intermediarios privados. </a:t>
            </a:r>
            <a:r>
              <a:rPr lang="es-MX" sz="2000" b="1" i="1" dirty="0" smtClean="0">
                <a:latin typeface="Arial" pitchFamily="34" charset="0"/>
                <a:cs typeface="Arial" pitchFamily="34" charset="0"/>
              </a:rPr>
              <a:t>Sistema de Estímulos a la Banca para Créditos Pequeños (SIEBAN)</a:t>
            </a:r>
          </a:p>
          <a:p>
            <a:pPr marL="857250" lvl="1" indent="-400050" algn="just">
              <a:lnSpc>
                <a:spcPct val="150000"/>
              </a:lnSpc>
              <a:buFont typeface="+mj-lt"/>
              <a:buAutoNum type="arabicParenR"/>
            </a:pPr>
            <a:endParaRPr lang="es-MX" sz="2000" b="1" i="1" dirty="0" smtClean="0">
              <a:latin typeface="Arial" pitchFamily="34" charset="0"/>
              <a:cs typeface="Arial" pitchFamily="34" charset="0"/>
            </a:endParaRPr>
          </a:p>
          <a:p>
            <a:pPr marL="857250" lvl="1" indent="-400050" algn="just">
              <a:lnSpc>
                <a:spcPct val="150000"/>
              </a:lnSpc>
              <a:buFont typeface="+mj-lt"/>
              <a:buAutoNum type="arabicParenR"/>
            </a:pPr>
            <a:r>
              <a:rPr lang="es-MX" sz="2000" dirty="0" smtClean="0">
                <a:latin typeface="Arial" pitchFamily="34" charset="0"/>
                <a:cs typeface="Arial" pitchFamily="34" charset="0"/>
              </a:rPr>
              <a:t>Cómo llevarle el crédito y hacer productivo al pequeño productor: </a:t>
            </a:r>
            <a:r>
              <a:rPr lang="es-MX" sz="2000" b="1" i="1" dirty="0" smtClean="0">
                <a:latin typeface="Arial" pitchFamily="34" charset="0"/>
                <a:cs typeface="Arial" pitchFamily="34" charset="0"/>
              </a:rPr>
              <a:t>AGENTES PROCREAS en  FIRA</a:t>
            </a:r>
            <a:endParaRPr lang="es-MX" sz="2000" dirty="0"/>
          </a:p>
        </p:txBody>
      </p:sp>
    </p:spTree>
    <p:extLst>
      <p:ext uri="{BB962C8B-B14F-4D97-AF65-F5344CB8AC3E}">
        <p14:creationId xmlns:p14="http://schemas.microsoft.com/office/powerpoint/2010/main" val="32311273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42 Flecha derecha"/>
          <p:cNvSpPr/>
          <p:nvPr/>
        </p:nvSpPr>
        <p:spPr bwMode="auto">
          <a:xfrm rot="10800000">
            <a:off x="6277874" y="3826277"/>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fontAlgn="base">
              <a:lnSpc>
                <a:spcPct val="150000"/>
              </a:lnSpc>
              <a:spcBef>
                <a:spcPct val="0"/>
              </a:spcBef>
              <a:spcAft>
                <a:spcPct val="0"/>
              </a:spcAft>
              <a:buClr>
                <a:srgbClr val="EEECE1"/>
              </a:buClr>
              <a:defRPr/>
            </a:pPr>
            <a:endParaRPr lang="es-MX" sz="900">
              <a:solidFill>
                <a:srgbClr val="000000"/>
              </a:solidFill>
              <a:ea typeface="ＭＳ Ｐゴシック" pitchFamily="-112" charset="-128"/>
            </a:endParaRPr>
          </a:p>
        </p:txBody>
      </p:sp>
      <p:sp>
        <p:nvSpPr>
          <p:cNvPr id="44" name="43 Rectángulo redondeado"/>
          <p:cNvSpPr/>
          <p:nvPr/>
        </p:nvSpPr>
        <p:spPr bwMode="auto">
          <a:xfrm>
            <a:off x="7162203" y="3501008"/>
            <a:ext cx="1733532" cy="1643074"/>
          </a:xfrm>
          <a:prstGeom prst="roundRect">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fontAlgn="base">
              <a:lnSpc>
                <a:spcPct val="90000"/>
              </a:lnSpc>
              <a:spcBef>
                <a:spcPct val="50000"/>
              </a:spcBef>
              <a:spcAft>
                <a:spcPct val="0"/>
              </a:spcAft>
              <a:buClr>
                <a:srgbClr val="808080"/>
              </a:buClr>
              <a:defRPr/>
            </a:pPr>
            <a:endParaRPr lang="es-MX" sz="1400" b="1">
              <a:solidFill>
                <a:srgbClr val="FFFFFF"/>
              </a:solidFill>
              <a:effectLst>
                <a:outerShdw blurRad="38100" dist="38100" dir="2700000" algn="tl">
                  <a:srgbClr val="000000">
                    <a:alpha val="43137"/>
                  </a:srgbClr>
                </a:outerShdw>
              </a:effectLst>
              <a:latin typeface="Calibri" pitchFamily="-112" charset="0"/>
            </a:endParaRPr>
          </a:p>
        </p:txBody>
      </p:sp>
      <p:sp>
        <p:nvSpPr>
          <p:cNvPr id="37" name="36 Rectángulo redondeado"/>
          <p:cNvSpPr/>
          <p:nvPr/>
        </p:nvSpPr>
        <p:spPr bwMode="auto">
          <a:xfrm>
            <a:off x="2357422" y="4882270"/>
            <a:ext cx="1714512" cy="1643074"/>
          </a:xfrm>
          <a:prstGeom prst="roundRect">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fontAlgn="base">
              <a:lnSpc>
                <a:spcPct val="90000"/>
              </a:lnSpc>
              <a:spcBef>
                <a:spcPct val="50000"/>
              </a:spcBef>
              <a:spcAft>
                <a:spcPct val="0"/>
              </a:spcAft>
              <a:buClr>
                <a:srgbClr val="808080"/>
              </a:buClr>
              <a:defRPr/>
            </a:pPr>
            <a:endParaRPr lang="es-MX" sz="1400" b="1">
              <a:solidFill>
                <a:srgbClr val="FFFFFF"/>
              </a:solidFill>
              <a:effectLst>
                <a:outerShdw blurRad="38100" dist="38100" dir="2700000" algn="tl">
                  <a:srgbClr val="000000">
                    <a:alpha val="43137"/>
                  </a:srgbClr>
                </a:outerShdw>
              </a:effectLst>
              <a:latin typeface="Calibri" pitchFamily="-112" charset="0"/>
            </a:endParaRPr>
          </a:p>
        </p:txBody>
      </p:sp>
      <p:sp>
        <p:nvSpPr>
          <p:cNvPr id="36" name="35 Rectángulo redondeado"/>
          <p:cNvSpPr/>
          <p:nvPr/>
        </p:nvSpPr>
        <p:spPr bwMode="auto">
          <a:xfrm>
            <a:off x="2367330" y="2582840"/>
            <a:ext cx="1714512" cy="1643074"/>
          </a:xfrm>
          <a:prstGeom prst="roundRect">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fontAlgn="base">
              <a:lnSpc>
                <a:spcPct val="90000"/>
              </a:lnSpc>
              <a:spcBef>
                <a:spcPct val="50000"/>
              </a:spcBef>
              <a:spcAft>
                <a:spcPct val="0"/>
              </a:spcAft>
              <a:buClr>
                <a:srgbClr val="808080"/>
              </a:buClr>
              <a:defRPr/>
            </a:pPr>
            <a:endParaRPr lang="es-MX" sz="1400" b="1">
              <a:solidFill>
                <a:srgbClr val="FFFFFF"/>
              </a:solidFill>
              <a:latin typeface="Calibri" pitchFamily="-112" charset="0"/>
            </a:endParaRPr>
          </a:p>
        </p:txBody>
      </p:sp>
      <p:sp>
        <p:nvSpPr>
          <p:cNvPr id="39" name="38 Elipse"/>
          <p:cNvSpPr/>
          <p:nvPr/>
        </p:nvSpPr>
        <p:spPr bwMode="auto">
          <a:xfrm>
            <a:off x="4500562" y="3645024"/>
            <a:ext cx="1785950" cy="1571636"/>
          </a:xfrm>
          <a:prstGeom prst="ellipse">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fontAlgn="base">
              <a:lnSpc>
                <a:spcPct val="90000"/>
              </a:lnSpc>
              <a:spcBef>
                <a:spcPct val="50000"/>
              </a:spcBef>
              <a:spcAft>
                <a:spcPct val="0"/>
              </a:spcAft>
              <a:buClr>
                <a:srgbClr val="808080"/>
              </a:buClr>
              <a:defRPr/>
            </a:pPr>
            <a:endParaRPr lang="es-MX" sz="1400" b="1">
              <a:solidFill>
                <a:srgbClr val="FFFFFF"/>
              </a:solidFill>
              <a:latin typeface="Calibri" pitchFamily="-112" charset="0"/>
            </a:endParaRPr>
          </a:p>
        </p:txBody>
      </p:sp>
      <p:sp>
        <p:nvSpPr>
          <p:cNvPr id="38" name="37 Elipse"/>
          <p:cNvSpPr/>
          <p:nvPr/>
        </p:nvSpPr>
        <p:spPr bwMode="auto">
          <a:xfrm>
            <a:off x="417563" y="3726775"/>
            <a:ext cx="1643074" cy="1500198"/>
          </a:xfrm>
          <a:prstGeom prst="ellipse">
            <a:avLst/>
          </a:prstGeom>
          <a:solidFill>
            <a:srgbClr val="6BA42C"/>
          </a:solidFill>
          <a:ln w="12700" algn="ctr">
            <a:noFill/>
            <a:round/>
            <a:headEnd/>
            <a:tailEnd/>
          </a:ln>
          <a:scene3d>
            <a:camera prst="orthographicFront"/>
            <a:lightRig rig="threePt" dir="t"/>
          </a:scene3d>
          <a:sp3d>
            <a:bevelT/>
          </a:sp3d>
        </p:spPr>
        <p:txBody>
          <a:bodyPr lIns="72000" tIns="72000" rIns="72000" bIns="72000" anchor="ctr"/>
          <a:lstStyle/>
          <a:p>
            <a:pPr algn="ctr" fontAlgn="base">
              <a:lnSpc>
                <a:spcPct val="90000"/>
              </a:lnSpc>
              <a:spcBef>
                <a:spcPct val="50000"/>
              </a:spcBef>
              <a:spcAft>
                <a:spcPct val="0"/>
              </a:spcAft>
              <a:buClr>
                <a:srgbClr val="808080"/>
              </a:buClr>
              <a:defRPr/>
            </a:pPr>
            <a:endParaRPr lang="es-MX" sz="1400" b="1">
              <a:solidFill>
                <a:srgbClr val="FFFFFF"/>
              </a:solidFill>
              <a:latin typeface="Calibri" pitchFamily="-112" charset="0"/>
            </a:endParaRPr>
          </a:p>
        </p:txBody>
      </p:sp>
      <p:sp>
        <p:nvSpPr>
          <p:cNvPr id="38914" name="Rectangle 2"/>
          <p:cNvSpPr>
            <a:spLocks noChangeArrowheads="1"/>
          </p:cNvSpPr>
          <p:nvPr/>
        </p:nvSpPr>
        <p:spPr bwMode="auto">
          <a:xfrm>
            <a:off x="266700" y="1206624"/>
            <a:ext cx="8648700" cy="1143000"/>
          </a:xfrm>
          <a:prstGeom prst="rect">
            <a:avLst/>
          </a:prstGeom>
          <a:noFill/>
          <a:ln w="9525">
            <a:noFill/>
            <a:miter lim="800000"/>
            <a:headEnd/>
            <a:tailEnd/>
          </a:ln>
        </p:spPr>
        <p:txBody>
          <a:bodyPr lIns="92075" tIns="46038" rIns="92075" bIns="46038" anchor="b"/>
          <a:lstStyle/>
          <a:p>
            <a:pPr algn="just" fontAlgn="base">
              <a:spcBef>
                <a:spcPct val="0"/>
              </a:spcBef>
              <a:spcAft>
                <a:spcPct val="0"/>
              </a:spcAft>
            </a:pPr>
            <a:r>
              <a:rPr lang="es-MX" sz="2600" dirty="0">
                <a:solidFill>
                  <a:srgbClr val="000000"/>
                </a:solidFill>
                <a:latin typeface="Arial" pitchFamily="34" charset="0"/>
                <a:cs typeface="Arial" pitchFamily="34" charset="0"/>
              </a:rPr>
              <a:t>Facilitan la integración de productores a redes de valor, promoviendo la asistencia técnica y la adopción de tecnologías competitivas dando acceso al crédito</a:t>
            </a:r>
            <a:endParaRPr lang="es-ES_tradnl" sz="2600" dirty="0">
              <a:solidFill>
                <a:srgbClr val="000000"/>
              </a:solidFill>
              <a:latin typeface="Arial" pitchFamily="34" charset="0"/>
              <a:cs typeface="Arial" pitchFamily="34" charset="0"/>
            </a:endParaRPr>
          </a:p>
        </p:txBody>
      </p:sp>
      <p:sp>
        <p:nvSpPr>
          <p:cNvPr id="38915" name="Line 3"/>
          <p:cNvSpPr>
            <a:spLocks noChangeShapeType="1"/>
          </p:cNvSpPr>
          <p:nvPr/>
        </p:nvSpPr>
        <p:spPr bwMode="auto">
          <a:xfrm>
            <a:off x="266700" y="1054224"/>
            <a:ext cx="8610600" cy="0"/>
          </a:xfrm>
          <a:prstGeom prst="line">
            <a:avLst/>
          </a:prstGeom>
          <a:noFill/>
          <a:ln w="38100">
            <a:solidFill>
              <a:schemeClr val="bg1"/>
            </a:solidFill>
            <a:round/>
            <a:headEnd type="none" w="sm" len="sm"/>
            <a:tailEnd type="none" w="sm" len="sm"/>
          </a:ln>
        </p:spPr>
        <p:txBody>
          <a:bodyPr wrap="none" anchor="ctr"/>
          <a:lstStyle/>
          <a:p>
            <a:pPr fontAlgn="base">
              <a:spcBef>
                <a:spcPct val="0"/>
              </a:spcBef>
              <a:spcAft>
                <a:spcPct val="0"/>
              </a:spcAft>
            </a:pPr>
            <a:endParaRPr lang="es-MX">
              <a:solidFill>
                <a:srgbClr val="000000"/>
              </a:solidFill>
            </a:endParaRPr>
          </a:p>
        </p:txBody>
      </p:sp>
      <p:sp>
        <p:nvSpPr>
          <p:cNvPr id="38916" name="Rectangle 6"/>
          <p:cNvSpPr>
            <a:spLocks noChangeArrowheads="1"/>
          </p:cNvSpPr>
          <p:nvPr/>
        </p:nvSpPr>
        <p:spPr bwMode="auto">
          <a:xfrm>
            <a:off x="2489200" y="4583237"/>
            <a:ext cx="65"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endParaRPr lang="es-ES">
              <a:solidFill>
                <a:srgbClr val="000000"/>
              </a:solidFill>
              <a:effectLst>
                <a:outerShdw blurRad="38100" dist="38100" dir="2700000" algn="tl">
                  <a:srgbClr val="000000">
                    <a:alpha val="43137"/>
                  </a:srgbClr>
                </a:outerShdw>
              </a:effectLst>
            </a:endParaRPr>
          </a:p>
        </p:txBody>
      </p:sp>
      <p:sp>
        <p:nvSpPr>
          <p:cNvPr id="38917" name="Rectangle 7"/>
          <p:cNvSpPr>
            <a:spLocks noChangeArrowheads="1"/>
          </p:cNvSpPr>
          <p:nvPr/>
        </p:nvSpPr>
        <p:spPr bwMode="auto">
          <a:xfrm>
            <a:off x="4572000" y="4583237"/>
            <a:ext cx="65"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endParaRPr lang="es-ES">
              <a:solidFill>
                <a:srgbClr val="000000"/>
              </a:solidFill>
            </a:endParaRPr>
          </a:p>
        </p:txBody>
      </p:sp>
      <p:sp>
        <p:nvSpPr>
          <p:cNvPr id="38918" name="Rectangle 8"/>
          <p:cNvSpPr>
            <a:spLocks noChangeArrowheads="1"/>
          </p:cNvSpPr>
          <p:nvPr/>
        </p:nvSpPr>
        <p:spPr bwMode="auto">
          <a:xfrm>
            <a:off x="7353300" y="3794129"/>
            <a:ext cx="1485900" cy="274637"/>
          </a:xfrm>
          <a:prstGeom prst="rect">
            <a:avLst/>
          </a:prstGeom>
          <a:noFill/>
          <a:ln w="9525">
            <a:noFill/>
            <a:miter lim="800000"/>
            <a:headEnd/>
            <a:tailEnd/>
          </a:ln>
        </p:spPr>
        <p:txBody>
          <a:bodyPr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FIRA / </a:t>
            </a:r>
            <a:r>
              <a:rPr lang="es-MX" dirty="0">
                <a:solidFill>
                  <a:srgbClr val="000000"/>
                </a:solidFill>
                <a:effectLst>
                  <a:outerShdw blurRad="38100" dist="38100" dir="2700000" algn="tl">
                    <a:srgbClr val="000000">
                      <a:alpha val="43137"/>
                    </a:srgbClr>
                  </a:outerShdw>
                </a:effectLst>
                <a:latin typeface="CG Omega" pitchFamily="34" charset="0"/>
              </a:rPr>
              <a:t>B</a:t>
            </a:r>
            <a:r>
              <a:rPr lang="es-ES" dirty="0">
                <a:solidFill>
                  <a:srgbClr val="000000"/>
                </a:solidFill>
                <a:effectLst>
                  <a:outerShdw blurRad="38100" dist="38100" dir="2700000" algn="tl">
                    <a:srgbClr val="000000">
                      <a:alpha val="43137"/>
                    </a:srgbClr>
                  </a:outerShdw>
                </a:effectLst>
                <a:latin typeface="CG Omega" pitchFamily="34" charset="0"/>
              </a:rPr>
              <a:t>anca         </a:t>
            </a:r>
            <a:endParaRPr lang="es-ES" dirty="0">
              <a:solidFill>
                <a:srgbClr val="000000"/>
              </a:solidFill>
              <a:effectLst>
                <a:outerShdw blurRad="38100" dist="38100" dir="2700000" algn="tl">
                  <a:srgbClr val="000000">
                    <a:alpha val="43137"/>
                  </a:srgbClr>
                </a:outerShdw>
              </a:effectLst>
            </a:endParaRPr>
          </a:p>
        </p:txBody>
      </p:sp>
      <p:sp>
        <p:nvSpPr>
          <p:cNvPr id="38919" name="Rectangle 9"/>
          <p:cNvSpPr>
            <a:spLocks noChangeArrowheads="1"/>
          </p:cNvSpPr>
          <p:nvPr/>
        </p:nvSpPr>
        <p:spPr bwMode="auto">
          <a:xfrm>
            <a:off x="7613650" y="4087816"/>
            <a:ext cx="833562"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a:solidFill>
                  <a:srgbClr val="000000"/>
                </a:solidFill>
                <a:effectLst>
                  <a:outerShdw blurRad="38100" dist="38100" dir="2700000" algn="tl">
                    <a:srgbClr val="000000">
                      <a:alpha val="43137"/>
                    </a:srgbClr>
                  </a:outerShdw>
                </a:effectLst>
                <a:latin typeface="CG Omega" pitchFamily="34" charset="0"/>
              </a:rPr>
              <a:t>Apoyos </a:t>
            </a:r>
            <a:endParaRPr lang="es-ES">
              <a:solidFill>
                <a:srgbClr val="000000"/>
              </a:solidFill>
              <a:effectLst>
                <a:outerShdw blurRad="38100" dist="38100" dir="2700000" algn="tl">
                  <a:srgbClr val="000000">
                    <a:alpha val="43137"/>
                  </a:srgbClr>
                </a:outerShdw>
              </a:effectLst>
            </a:endParaRPr>
          </a:p>
        </p:txBody>
      </p:sp>
      <p:sp>
        <p:nvSpPr>
          <p:cNvPr id="38920" name="Rectangle 10"/>
          <p:cNvSpPr>
            <a:spLocks noChangeArrowheads="1"/>
          </p:cNvSpPr>
          <p:nvPr/>
        </p:nvSpPr>
        <p:spPr bwMode="auto">
          <a:xfrm>
            <a:off x="7340600" y="4379916"/>
            <a:ext cx="1346200" cy="274638"/>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financieros y </a:t>
            </a:r>
            <a:endParaRPr lang="es-ES" dirty="0">
              <a:solidFill>
                <a:srgbClr val="000000"/>
              </a:solidFill>
              <a:effectLst>
                <a:outerShdw blurRad="38100" dist="38100" dir="2700000" algn="tl">
                  <a:srgbClr val="000000">
                    <a:alpha val="43137"/>
                  </a:srgbClr>
                </a:outerShdw>
              </a:effectLst>
            </a:endParaRPr>
          </a:p>
        </p:txBody>
      </p:sp>
      <p:sp>
        <p:nvSpPr>
          <p:cNvPr id="38921" name="Rectangle 11"/>
          <p:cNvSpPr>
            <a:spLocks noChangeArrowheads="1"/>
          </p:cNvSpPr>
          <p:nvPr/>
        </p:nvSpPr>
        <p:spPr bwMode="auto">
          <a:xfrm>
            <a:off x="7385050" y="4672016"/>
            <a:ext cx="1282402"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a:solidFill>
                  <a:srgbClr val="000000"/>
                </a:solidFill>
                <a:effectLst>
                  <a:outerShdw blurRad="38100" dist="38100" dir="2700000" algn="tl">
                    <a:srgbClr val="000000">
                      <a:alpha val="43137"/>
                    </a:srgbClr>
                  </a:outerShdw>
                </a:effectLst>
                <a:latin typeface="CG Omega" pitchFamily="34" charset="0"/>
              </a:rPr>
              <a:t>tecnológico</a:t>
            </a:r>
            <a:r>
              <a:rPr lang="es-MX">
                <a:solidFill>
                  <a:srgbClr val="000000"/>
                </a:solidFill>
                <a:effectLst>
                  <a:outerShdw blurRad="38100" dist="38100" dir="2700000" algn="tl">
                    <a:srgbClr val="000000">
                      <a:alpha val="43137"/>
                    </a:srgbClr>
                  </a:outerShdw>
                </a:effectLst>
                <a:latin typeface="CG Omega" pitchFamily="34" charset="0"/>
              </a:rPr>
              <a:t>s</a:t>
            </a:r>
            <a:endParaRPr lang="es-ES">
              <a:solidFill>
                <a:srgbClr val="000000"/>
              </a:solidFill>
              <a:effectLst>
                <a:outerShdw blurRad="38100" dist="38100" dir="2700000" algn="tl">
                  <a:srgbClr val="000000">
                    <a:alpha val="43137"/>
                  </a:srgbClr>
                </a:outerShdw>
              </a:effectLst>
            </a:endParaRPr>
          </a:p>
        </p:txBody>
      </p:sp>
      <p:sp>
        <p:nvSpPr>
          <p:cNvPr id="38924" name="Rectangle 18"/>
          <p:cNvSpPr>
            <a:spLocks noChangeArrowheads="1"/>
          </p:cNvSpPr>
          <p:nvPr/>
        </p:nvSpPr>
        <p:spPr bwMode="auto">
          <a:xfrm>
            <a:off x="7234238" y="3398962"/>
            <a:ext cx="1598612" cy="28575"/>
          </a:xfrm>
          <a:prstGeom prst="rect">
            <a:avLst/>
          </a:prstGeom>
          <a:solidFill>
            <a:srgbClr val="FFFFFF"/>
          </a:solidFill>
          <a:ln w="9525">
            <a:noFill/>
            <a:miter lim="800000"/>
            <a:headEnd/>
            <a:tailEnd/>
          </a:ln>
        </p:spPr>
        <p:txBody>
          <a:bodyPr/>
          <a:lstStyle/>
          <a:p>
            <a:pPr fontAlgn="base">
              <a:spcBef>
                <a:spcPct val="0"/>
              </a:spcBef>
              <a:spcAft>
                <a:spcPct val="0"/>
              </a:spcAft>
            </a:pPr>
            <a:endParaRPr lang="es-MX">
              <a:solidFill>
                <a:srgbClr val="000000"/>
              </a:solidFill>
              <a:effectLst>
                <a:outerShdw blurRad="38100" dist="38100" dir="2700000" algn="tl">
                  <a:srgbClr val="000000">
                    <a:alpha val="43137"/>
                  </a:srgbClr>
                </a:outerShdw>
              </a:effectLst>
            </a:endParaRPr>
          </a:p>
        </p:txBody>
      </p:sp>
      <p:sp>
        <p:nvSpPr>
          <p:cNvPr id="38930" name="Oval 24"/>
          <p:cNvSpPr>
            <a:spLocks noChangeArrowheads="1"/>
          </p:cNvSpPr>
          <p:nvPr/>
        </p:nvSpPr>
        <p:spPr bwMode="auto">
          <a:xfrm>
            <a:off x="309563" y="3595812"/>
            <a:ext cx="1779587" cy="1762125"/>
          </a:xfrm>
          <a:prstGeom prst="ellipse">
            <a:avLst/>
          </a:prstGeom>
          <a:noFill/>
          <a:ln w="19050">
            <a:solidFill>
              <a:srgbClr val="FFFFFF"/>
            </a:solidFill>
            <a:round/>
            <a:headEnd/>
            <a:tailEnd/>
          </a:ln>
        </p:spPr>
        <p:txBody>
          <a:bodyPr/>
          <a:lstStyle/>
          <a:p>
            <a:pPr fontAlgn="base">
              <a:spcBef>
                <a:spcPct val="0"/>
              </a:spcBef>
              <a:spcAft>
                <a:spcPct val="0"/>
              </a:spcAft>
            </a:pPr>
            <a:endParaRPr lang="es-MX">
              <a:solidFill>
                <a:srgbClr val="000000"/>
              </a:solidFill>
            </a:endParaRPr>
          </a:p>
        </p:txBody>
      </p:sp>
      <p:sp>
        <p:nvSpPr>
          <p:cNvPr id="38931" name="Rectangle 25"/>
          <p:cNvSpPr>
            <a:spLocks noChangeArrowheads="1"/>
          </p:cNvSpPr>
          <p:nvPr/>
        </p:nvSpPr>
        <p:spPr bwMode="auto">
          <a:xfrm>
            <a:off x="715963" y="4040312"/>
            <a:ext cx="1102866"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Pequeños </a:t>
            </a:r>
            <a:endParaRPr lang="es-ES" dirty="0">
              <a:solidFill>
                <a:srgbClr val="000000"/>
              </a:solidFill>
              <a:effectLst>
                <a:outerShdw blurRad="38100" dist="38100" dir="2700000" algn="tl">
                  <a:srgbClr val="000000">
                    <a:alpha val="43137"/>
                  </a:srgbClr>
                </a:outerShdw>
              </a:effectLst>
            </a:endParaRPr>
          </a:p>
        </p:txBody>
      </p:sp>
      <p:sp>
        <p:nvSpPr>
          <p:cNvPr id="38932" name="Rectangle 26"/>
          <p:cNvSpPr>
            <a:spLocks noChangeArrowheads="1"/>
          </p:cNvSpPr>
          <p:nvPr/>
        </p:nvSpPr>
        <p:spPr bwMode="auto">
          <a:xfrm>
            <a:off x="621996" y="4331505"/>
            <a:ext cx="1270000" cy="274637"/>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productores </a:t>
            </a:r>
            <a:endParaRPr lang="es-ES" dirty="0">
              <a:solidFill>
                <a:srgbClr val="000000"/>
              </a:solidFill>
              <a:effectLst>
                <a:outerShdw blurRad="38100" dist="38100" dir="2700000" algn="tl">
                  <a:srgbClr val="000000">
                    <a:alpha val="43137"/>
                  </a:srgbClr>
                </a:outerShdw>
              </a:effectLst>
            </a:endParaRPr>
          </a:p>
        </p:txBody>
      </p:sp>
      <p:sp>
        <p:nvSpPr>
          <p:cNvPr id="38933" name="Rectangle 27"/>
          <p:cNvSpPr>
            <a:spLocks noChangeArrowheads="1"/>
          </p:cNvSpPr>
          <p:nvPr/>
        </p:nvSpPr>
        <p:spPr bwMode="auto">
          <a:xfrm>
            <a:off x="882650" y="4626099"/>
            <a:ext cx="705321"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rurales</a:t>
            </a:r>
            <a:endParaRPr lang="es-ES" dirty="0">
              <a:solidFill>
                <a:srgbClr val="000000"/>
              </a:solidFill>
              <a:effectLst>
                <a:outerShdw blurRad="38100" dist="38100" dir="2700000" algn="tl">
                  <a:srgbClr val="000000">
                    <a:alpha val="43137"/>
                  </a:srgbClr>
                </a:outerShdw>
              </a:effectLst>
            </a:endParaRPr>
          </a:p>
        </p:txBody>
      </p:sp>
      <p:sp>
        <p:nvSpPr>
          <p:cNvPr id="38936" name="Rectangle 30"/>
          <p:cNvSpPr>
            <a:spLocks noChangeArrowheads="1"/>
          </p:cNvSpPr>
          <p:nvPr/>
        </p:nvSpPr>
        <p:spPr bwMode="auto">
          <a:xfrm>
            <a:off x="2419744" y="5100960"/>
            <a:ext cx="1564531"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Financiamiento</a:t>
            </a:r>
            <a:endParaRPr lang="es-ES" dirty="0">
              <a:solidFill>
                <a:srgbClr val="000000"/>
              </a:solidFill>
              <a:effectLst>
                <a:outerShdw blurRad="38100" dist="38100" dir="2700000" algn="tl">
                  <a:srgbClr val="000000">
                    <a:alpha val="43137"/>
                  </a:srgbClr>
                </a:outerShdw>
              </a:effectLst>
            </a:endParaRPr>
          </a:p>
        </p:txBody>
      </p:sp>
      <p:sp>
        <p:nvSpPr>
          <p:cNvPr id="38937" name="Rectangle 31"/>
          <p:cNvSpPr>
            <a:spLocks noChangeArrowheads="1"/>
          </p:cNvSpPr>
          <p:nvPr/>
        </p:nvSpPr>
        <p:spPr bwMode="auto">
          <a:xfrm>
            <a:off x="2680391" y="5394648"/>
            <a:ext cx="1014413" cy="274638"/>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Garantías</a:t>
            </a:r>
            <a:endParaRPr lang="es-ES" dirty="0">
              <a:solidFill>
                <a:srgbClr val="000000"/>
              </a:solidFill>
              <a:effectLst>
                <a:outerShdw blurRad="38100" dist="38100" dir="2700000" algn="tl">
                  <a:srgbClr val="000000">
                    <a:alpha val="43137"/>
                  </a:srgbClr>
                </a:outerShdw>
              </a:effectLst>
            </a:endParaRPr>
          </a:p>
        </p:txBody>
      </p:sp>
      <p:sp>
        <p:nvSpPr>
          <p:cNvPr id="38938" name="Rectangle 32"/>
          <p:cNvSpPr>
            <a:spLocks noChangeArrowheads="1"/>
          </p:cNvSpPr>
          <p:nvPr/>
        </p:nvSpPr>
        <p:spPr bwMode="auto">
          <a:xfrm>
            <a:off x="2526216" y="5685975"/>
            <a:ext cx="1333698" cy="276999"/>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Capacitación</a:t>
            </a:r>
            <a:endParaRPr lang="es-ES" dirty="0">
              <a:solidFill>
                <a:srgbClr val="000000"/>
              </a:solidFill>
              <a:effectLst>
                <a:outerShdw blurRad="38100" dist="38100" dir="2700000" algn="tl">
                  <a:srgbClr val="000000">
                    <a:alpha val="43137"/>
                  </a:srgbClr>
                </a:outerShdw>
              </a:effectLst>
            </a:endParaRPr>
          </a:p>
        </p:txBody>
      </p:sp>
      <p:sp>
        <p:nvSpPr>
          <p:cNvPr id="38939" name="Rectangle 33"/>
          <p:cNvSpPr>
            <a:spLocks noChangeArrowheads="1"/>
          </p:cNvSpPr>
          <p:nvPr/>
        </p:nvSpPr>
        <p:spPr bwMode="auto">
          <a:xfrm>
            <a:off x="2672287" y="5977302"/>
            <a:ext cx="1143000" cy="274637"/>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Tecnología</a:t>
            </a:r>
            <a:endParaRPr lang="es-ES" dirty="0">
              <a:solidFill>
                <a:srgbClr val="000000"/>
              </a:solidFill>
              <a:effectLst>
                <a:outerShdw blurRad="38100" dist="38100" dir="2700000" algn="tl">
                  <a:srgbClr val="000000">
                    <a:alpha val="43137"/>
                  </a:srgbClr>
                </a:outerShdw>
              </a:effectLst>
            </a:endParaRPr>
          </a:p>
        </p:txBody>
      </p:sp>
      <p:sp>
        <p:nvSpPr>
          <p:cNvPr id="38940" name="Rectangle 34"/>
          <p:cNvSpPr>
            <a:spLocks noChangeArrowheads="1"/>
          </p:cNvSpPr>
          <p:nvPr/>
        </p:nvSpPr>
        <p:spPr bwMode="auto">
          <a:xfrm>
            <a:off x="2214546" y="2502016"/>
            <a:ext cx="1893904" cy="1704983"/>
          </a:xfrm>
          <a:prstGeom prst="rect">
            <a:avLst/>
          </a:prstGeom>
          <a:noFill/>
          <a:ln w="19050" cap="rnd">
            <a:solidFill>
              <a:srgbClr val="FFFFFF"/>
            </a:solidFill>
            <a:miter lim="800000"/>
            <a:headEnd/>
            <a:tailEnd/>
          </a:ln>
        </p:spPr>
        <p:txBody>
          <a:bodyPr/>
          <a:lstStyle/>
          <a:p>
            <a:pPr fontAlgn="base">
              <a:spcBef>
                <a:spcPct val="0"/>
              </a:spcBef>
              <a:spcAft>
                <a:spcPct val="0"/>
              </a:spcAft>
            </a:pPr>
            <a:endParaRPr lang="es-MX">
              <a:solidFill>
                <a:srgbClr val="000000"/>
              </a:solidFill>
            </a:endParaRPr>
          </a:p>
        </p:txBody>
      </p:sp>
      <p:sp>
        <p:nvSpPr>
          <p:cNvPr id="38941" name="Rectangle 35"/>
          <p:cNvSpPr>
            <a:spLocks noChangeArrowheads="1"/>
          </p:cNvSpPr>
          <p:nvPr/>
        </p:nvSpPr>
        <p:spPr bwMode="auto">
          <a:xfrm>
            <a:off x="2592954" y="3217188"/>
            <a:ext cx="1260475" cy="274637"/>
          </a:xfrm>
          <a:prstGeom prst="rect">
            <a:avLst/>
          </a:prstGeom>
          <a:noFill/>
          <a:ln w="9525">
            <a:noFill/>
            <a:miter lim="800000"/>
            <a:headEnd/>
            <a:tailEnd/>
          </a:ln>
        </p:spPr>
        <p:txBody>
          <a:bodyPr wrap="none" lIns="0" tIns="0" rIns="0" bIns="0">
            <a:spAutoFit/>
          </a:bodyPr>
          <a:lstStyle/>
          <a:p>
            <a:pP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Proveeduría</a:t>
            </a:r>
            <a:endParaRPr lang="es-ES" dirty="0">
              <a:solidFill>
                <a:srgbClr val="000000"/>
              </a:solidFill>
              <a:effectLst>
                <a:outerShdw blurRad="38100" dist="38100" dir="2700000" algn="tl">
                  <a:srgbClr val="000000">
                    <a:alpha val="43137"/>
                  </a:srgbClr>
                </a:outerShdw>
              </a:effectLst>
            </a:endParaRPr>
          </a:p>
        </p:txBody>
      </p:sp>
      <p:sp>
        <p:nvSpPr>
          <p:cNvPr id="38943" name="Rectangle 37"/>
          <p:cNvSpPr>
            <a:spLocks noChangeArrowheads="1"/>
          </p:cNvSpPr>
          <p:nvPr/>
        </p:nvSpPr>
        <p:spPr bwMode="auto">
          <a:xfrm>
            <a:off x="4508500" y="4146195"/>
            <a:ext cx="1776041" cy="553998"/>
          </a:xfrm>
          <a:prstGeom prst="rect">
            <a:avLst/>
          </a:prstGeom>
          <a:noFill/>
          <a:ln w="9525">
            <a:noFill/>
            <a:miter lim="800000"/>
            <a:headEnd/>
            <a:tailEnd/>
          </a:ln>
        </p:spPr>
        <p:txBody>
          <a:bodyPr wrap="square" lIns="0" tIns="0" rIns="0" bIns="0">
            <a:spAutoFit/>
          </a:bodyPr>
          <a:lstStyle/>
          <a:p>
            <a:pPr algn="ctr" fontAlgn="base">
              <a:spcBef>
                <a:spcPct val="0"/>
              </a:spcBef>
              <a:spcAft>
                <a:spcPct val="0"/>
              </a:spcAft>
            </a:pPr>
            <a:r>
              <a:rPr lang="es-ES" dirty="0">
                <a:solidFill>
                  <a:srgbClr val="000000"/>
                </a:solidFill>
                <a:effectLst>
                  <a:outerShdw blurRad="38100" dist="38100" dir="2700000" algn="tl">
                    <a:srgbClr val="000000">
                      <a:alpha val="43137"/>
                    </a:srgbClr>
                  </a:outerShdw>
                </a:effectLst>
                <a:latin typeface="CG Omega" pitchFamily="34" charset="0"/>
              </a:rPr>
              <a:t>Empresas Parafinancieras</a:t>
            </a:r>
            <a:endParaRPr lang="es-ES" dirty="0">
              <a:solidFill>
                <a:srgbClr val="000000"/>
              </a:solidFill>
              <a:effectLst>
                <a:outerShdw blurRad="38100" dist="38100" dir="2700000" algn="tl">
                  <a:srgbClr val="000000">
                    <a:alpha val="43137"/>
                  </a:srgbClr>
                </a:outerShdw>
              </a:effectLst>
            </a:endParaRPr>
          </a:p>
        </p:txBody>
      </p:sp>
      <p:sp>
        <p:nvSpPr>
          <p:cNvPr id="33" name="Rectangle 3"/>
          <p:cNvSpPr>
            <a:spLocks noGrp="1" noChangeArrowheads="1"/>
          </p:cNvSpPr>
          <p:nvPr>
            <p:ph type="title" idx="4294967295"/>
          </p:nvPr>
        </p:nvSpPr>
        <p:spPr bwMode="auto">
          <a:xfrm>
            <a:off x="152400" y="154910"/>
            <a:ext cx="8929718" cy="920750"/>
          </a:xfrm>
          <a:prstGeom prst="rect">
            <a:avLst/>
          </a:prstGeom>
          <a:ln>
            <a:miter lim="800000"/>
            <a:headEnd/>
            <a:tailEnd/>
          </a:ln>
        </p:spPr>
        <p:txBody>
          <a:bodyPr/>
          <a:lstStyle/>
          <a:p>
            <a:pPr lvl="1" eaLnBrk="1" hangingPunct="1">
              <a:lnSpc>
                <a:spcPct val="90000"/>
              </a:lnSpc>
              <a:spcBef>
                <a:spcPct val="50000"/>
              </a:spcBef>
              <a:buClr>
                <a:srgbClr val="FF3300"/>
              </a:buClr>
              <a:defRPr/>
            </a:pPr>
            <a:r>
              <a:rPr lang="es-MX" sz="2400" i="1" kern="1200" dirty="0" smtClean="0">
                <a:solidFill>
                  <a:schemeClr val="tx1"/>
                </a:solidFill>
                <a:effectLst>
                  <a:outerShdw blurRad="38100" dist="38100" dir="2700000" algn="tl">
                    <a:srgbClr val="000000">
                      <a:alpha val="43137"/>
                    </a:srgbClr>
                  </a:outerShdw>
                </a:effectLst>
                <a:latin typeface="Arial" pitchFamily="34" charset="0"/>
                <a:ea typeface="+mn-ea"/>
                <a:cs typeface="Arial" pitchFamily="34" charset="0"/>
              </a:rPr>
              <a:t> </a:t>
            </a:r>
            <a:r>
              <a:rPr lang="es-MX" sz="2400" dirty="0" smtClean="0">
                <a:effectLst>
                  <a:outerShdw blurRad="38100" dist="38100" dir="2700000" algn="tl">
                    <a:srgbClr val="000000">
                      <a:alpha val="43137"/>
                    </a:srgbClr>
                  </a:outerShdw>
                </a:effectLst>
                <a:latin typeface="Arial" pitchFamily="34" charset="0"/>
                <a:cs typeface="Arial" pitchFamily="34" charset="0"/>
              </a:rPr>
              <a:t>Cómo dar acceso al crédito a los pequeños productores </a:t>
            </a:r>
            <a:r>
              <a:rPr lang="es-MX" sz="2400" b="1" i="1" dirty="0" smtClean="0">
                <a:effectLst>
                  <a:outerShdw blurRad="38100" dist="38100" dir="2700000" algn="tl">
                    <a:srgbClr val="000000">
                      <a:alpha val="43137"/>
                    </a:srgbClr>
                  </a:outerShdw>
                </a:effectLst>
                <a:latin typeface="Arial" pitchFamily="34" charset="0"/>
                <a:cs typeface="Arial" pitchFamily="34" charset="0"/>
              </a:rPr>
              <a:t>: </a:t>
            </a:r>
            <a:r>
              <a:rPr lang="es-MX" sz="2400" i="1" dirty="0" smtClean="0">
                <a:effectLst>
                  <a:outerShdw blurRad="38100" dist="38100" dir="2700000" algn="tl">
                    <a:srgbClr val="000000">
                      <a:alpha val="43137"/>
                    </a:srgbClr>
                  </a:outerShdw>
                </a:effectLst>
                <a:latin typeface="Arial" pitchFamily="34" charset="0"/>
                <a:cs typeface="Arial" pitchFamily="34" charset="0"/>
              </a:rPr>
              <a:t>Empresas Parafinancieras en FIRA</a:t>
            </a:r>
            <a:br>
              <a:rPr lang="es-MX" sz="2400" i="1" dirty="0" smtClean="0">
                <a:effectLst>
                  <a:outerShdw blurRad="38100" dist="38100" dir="2700000" algn="tl">
                    <a:srgbClr val="000000">
                      <a:alpha val="43137"/>
                    </a:srgbClr>
                  </a:outerShdw>
                </a:effectLst>
                <a:latin typeface="Arial" pitchFamily="34" charset="0"/>
                <a:cs typeface="Arial" pitchFamily="34" charset="0"/>
              </a:rPr>
            </a:br>
            <a:endParaRPr lang="es-ES" sz="2400" b="1" i="1" kern="1200" dirty="0" smtClean="0">
              <a:solidFill>
                <a:schemeClr val="tx1"/>
              </a:solidFill>
              <a:effectLst>
                <a:outerShdw blurRad="38100" dist="38100" dir="2700000" algn="tl">
                  <a:srgbClr val="000000">
                    <a:alpha val="43137"/>
                  </a:srgbClr>
                </a:outerShdw>
              </a:effectLst>
              <a:latin typeface="Arial" pitchFamily="34" charset="0"/>
              <a:ea typeface="+mn-ea"/>
              <a:cs typeface="Arial" pitchFamily="34" charset="0"/>
            </a:endParaRPr>
          </a:p>
        </p:txBody>
      </p:sp>
      <p:sp>
        <p:nvSpPr>
          <p:cNvPr id="34" name="Line 416"/>
          <p:cNvSpPr>
            <a:spLocks noChangeShapeType="1"/>
          </p:cNvSpPr>
          <p:nvPr/>
        </p:nvSpPr>
        <p:spPr bwMode="auto">
          <a:xfrm>
            <a:off x="341731" y="1026569"/>
            <a:ext cx="8462962" cy="0"/>
          </a:xfrm>
          <a:prstGeom prst="line">
            <a:avLst/>
          </a:prstGeom>
          <a:noFill/>
          <a:ln w="9525">
            <a:solidFill>
              <a:srgbClr val="183884"/>
            </a:solidFill>
            <a:round/>
            <a:headEnd/>
            <a:tailEnd/>
          </a:ln>
        </p:spPr>
        <p:txBody>
          <a:bodyPr/>
          <a:lstStyle/>
          <a:p>
            <a:pPr fontAlgn="base">
              <a:spcBef>
                <a:spcPct val="0"/>
              </a:spcBef>
              <a:spcAft>
                <a:spcPct val="0"/>
              </a:spcAft>
            </a:pPr>
            <a:endParaRPr lang="es-MX" dirty="0">
              <a:solidFill>
                <a:srgbClr val="000000"/>
              </a:solidFill>
            </a:endParaRPr>
          </a:p>
        </p:txBody>
      </p:sp>
      <p:sp>
        <p:nvSpPr>
          <p:cNvPr id="40" name="39 Flecha derecha"/>
          <p:cNvSpPr/>
          <p:nvPr/>
        </p:nvSpPr>
        <p:spPr bwMode="auto">
          <a:xfrm rot="8926523">
            <a:off x="1080176" y="2820829"/>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fontAlgn="base">
              <a:lnSpc>
                <a:spcPct val="150000"/>
              </a:lnSpc>
              <a:spcBef>
                <a:spcPct val="0"/>
              </a:spcBef>
              <a:spcAft>
                <a:spcPct val="0"/>
              </a:spcAft>
              <a:buClr>
                <a:srgbClr val="EEECE1"/>
              </a:buClr>
              <a:defRPr/>
            </a:pPr>
            <a:endParaRPr lang="es-MX" sz="900">
              <a:solidFill>
                <a:srgbClr val="000000"/>
              </a:solidFill>
              <a:ea typeface="ＭＳ Ｐゴシック" pitchFamily="-112" charset="-128"/>
            </a:endParaRPr>
          </a:p>
        </p:txBody>
      </p:sp>
      <p:sp>
        <p:nvSpPr>
          <p:cNvPr id="42" name="41 Flecha derecha"/>
          <p:cNvSpPr/>
          <p:nvPr/>
        </p:nvSpPr>
        <p:spPr bwMode="auto">
          <a:xfrm rot="12504323">
            <a:off x="4059852" y="2739271"/>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fontAlgn="base">
              <a:lnSpc>
                <a:spcPct val="150000"/>
              </a:lnSpc>
              <a:spcBef>
                <a:spcPct val="0"/>
              </a:spcBef>
              <a:spcAft>
                <a:spcPct val="0"/>
              </a:spcAft>
              <a:buClr>
                <a:srgbClr val="EEECE1"/>
              </a:buClr>
              <a:defRPr/>
            </a:pPr>
            <a:endParaRPr lang="es-MX" sz="900">
              <a:solidFill>
                <a:srgbClr val="000000"/>
              </a:solidFill>
              <a:ea typeface="ＭＳ Ｐゴシック" pitchFamily="-112" charset="-128"/>
            </a:endParaRPr>
          </a:p>
        </p:txBody>
      </p:sp>
      <p:sp>
        <p:nvSpPr>
          <p:cNvPr id="45" name="44 Flecha derecha"/>
          <p:cNvSpPr/>
          <p:nvPr/>
        </p:nvSpPr>
        <p:spPr bwMode="auto">
          <a:xfrm rot="8926523">
            <a:off x="4152010" y="5321159"/>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fontAlgn="base">
              <a:lnSpc>
                <a:spcPct val="150000"/>
              </a:lnSpc>
              <a:spcBef>
                <a:spcPct val="0"/>
              </a:spcBef>
              <a:spcAft>
                <a:spcPct val="0"/>
              </a:spcAft>
              <a:buClr>
                <a:srgbClr val="EEECE1"/>
              </a:buClr>
              <a:defRPr/>
            </a:pPr>
            <a:endParaRPr lang="es-MX" sz="900">
              <a:solidFill>
                <a:srgbClr val="000000"/>
              </a:solidFill>
              <a:ea typeface="ＭＳ Ｐゴシック" pitchFamily="-112" charset="-128"/>
            </a:endParaRPr>
          </a:p>
        </p:txBody>
      </p:sp>
      <p:sp>
        <p:nvSpPr>
          <p:cNvPr id="46" name="45 Flecha derecha"/>
          <p:cNvSpPr/>
          <p:nvPr/>
        </p:nvSpPr>
        <p:spPr bwMode="auto">
          <a:xfrm rot="12504323">
            <a:off x="1059456" y="5193719"/>
            <a:ext cx="1214446" cy="857256"/>
          </a:xfrm>
          <a:prstGeom prst="rightArrow">
            <a:avLst/>
          </a:prstGeom>
          <a:solidFill>
            <a:srgbClr val="FFC000">
              <a:alpha val="49000"/>
            </a:srgbClr>
          </a:solidFill>
          <a:ln>
            <a:headEnd/>
            <a:tailEnd/>
          </a:ln>
        </p:spPr>
        <p:style>
          <a:lnRef idx="0">
            <a:schemeClr val="accent1"/>
          </a:lnRef>
          <a:fillRef idx="3">
            <a:schemeClr val="accent1"/>
          </a:fillRef>
          <a:effectRef idx="3">
            <a:schemeClr val="accent1"/>
          </a:effectRef>
          <a:fontRef idx="minor">
            <a:schemeClr val="lt1"/>
          </a:fontRef>
        </p:style>
        <p:txBody>
          <a:bodyPr lIns="90000" tIns="18000" rIns="90000" bIns="18000" anchor="ctr"/>
          <a:lstStyle/>
          <a:p>
            <a:pPr algn="ctr" fontAlgn="base">
              <a:lnSpc>
                <a:spcPct val="150000"/>
              </a:lnSpc>
              <a:spcBef>
                <a:spcPct val="0"/>
              </a:spcBef>
              <a:spcAft>
                <a:spcPct val="0"/>
              </a:spcAft>
              <a:buClr>
                <a:srgbClr val="EEECE1"/>
              </a:buClr>
              <a:defRPr/>
            </a:pPr>
            <a:endParaRPr lang="es-MX" sz="900">
              <a:solidFill>
                <a:srgbClr val="000000"/>
              </a:solidFill>
              <a:ea typeface="ＭＳ Ｐゴシック" pitchFamily="-112" charset="-128"/>
            </a:endParaRPr>
          </a:p>
        </p:txBody>
      </p:sp>
    </p:spTree>
    <p:extLst>
      <p:ext uri="{BB962C8B-B14F-4D97-AF65-F5344CB8AC3E}">
        <p14:creationId xmlns:p14="http://schemas.microsoft.com/office/powerpoint/2010/main" val="794467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1 Gráfico"/>
          <p:cNvGraphicFramePr/>
          <p:nvPr>
            <p:extLst>
              <p:ext uri="{D42A27DB-BD31-4B8C-83A1-F6EECF244321}">
                <p14:modId xmlns:p14="http://schemas.microsoft.com/office/powerpoint/2010/main" val="1505181079"/>
              </p:ext>
            </p:extLst>
          </p:nvPr>
        </p:nvGraphicFramePr>
        <p:xfrm>
          <a:off x="1500166" y="1916731"/>
          <a:ext cx="6357982" cy="4155475"/>
        </p:xfrm>
        <a:graphic>
          <a:graphicData uri="http://schemas.openxmlformats.org/drawingml/2006/chart">
            <c:chart xmlns:c="http://schemas.openxmlformats.org/drawingml/2006/chart" xmlns:r="http://schemas.openxmlformats.org/officeDocument/2006/relationships" r:id="rId2"/>
          </a:graphicData>
        </a:graphic>
      </p:graphicFrame>
      <p:sp>
        <p:nvSpPr>
          <p:cNvPr id="7" name="6 CuadroTexto"/>
          <p:cNvSpPr txBox="1"/>
          <p:nvPr/>
        </p:nvSpPr>
        <p:spPr>
          <a:xfrm>
            <a:off x="1660544" y="3921898"/>
            <a:ext cx="184731" cy="369332"/>
          </a:xfrm>
          <a:prstGeom prst="rect">
            <a:avLst/>
          </a:prstGeom>
          <a:noFill/>
        </p:spPr>
        <p:txBody>
          <a:bodyPr wrap="none" rtlCol="0">
            <a:spAutoFit/>
          </a:bodyPr>
          <a:lstStyle/>
          <a:p>
            <a:endParaRPr lang="es-MX" dirty="0"/>
          </a:p>
        </p:txBody>
      </p:sp>
      <p:sp>
        <p:nvSpPr>
          <p:cNvPr id="11" name="10 CuadroTexto"/>
          <p:cNvSpPr txBox="1"/>
          <p:nvPr/>
        </p:nvSpPr>
        <p:spPr>
          <a:xfrm>
            <a:off x="7747382" y="4000504"/>
            <a:ext cx="920124" cy="276999"/>
          </a:xfrm>
          <a:prstGeom prst="rect">
            <a:avLst/>
          </a:prstGeom>
          <a:solidFill>
            <a:schemeClr val="bg1"/>
          </a:solidFill>
        </p:spPr>
        <p:txBody>
          <a:bodyPr wrap="none" rtlCol="0">
            <a:spAutoFit/>
          </a:bodyPr>
          <a:lstStyle/>
          <a:p>
            <a:r>
              <a:rPr lang="es-MX" sz="1200" b="1" dirty="0" smtClean="0">
                <a:solidFill>
                  <a:srgbClr val="0000CC"/>
                </a:solidFill>
                <a:effectLst>
                  <a:outerShdw blurRad="38100" dist="38100" dir="2700000" algn="tl">
                    <a:srgbClr val="000000">
                      <a:alpha val="43137"/>
                    </a:srgbClr>
                  </a:outerShdw>
                </a:effectLst>
              </a:rPr>
              <a:t>COSTO FIJO</a:t>
            </a:r>
            <a:endParaRPr lang="es-MX" sz="1200" b="1" dirty="0">
              <a:solidFill>
                <a:srgbClr val="0000CC"/>
              </a:solidFill>
              <a:effectLst>
                <a:outerShdw blurRad="38100" dist="38100" dir="2700000" algn="tl">
                  <a:srgbClr val="000000">
                    <a:alpha val="43137"/>
                  </a:srgbClr>
                </a:outerShdw>
              </a:effectLst>
            </a:endParaRPr>
          </a:p>
        </p:txBody>
      </p:sp>
      <p:sp>
        <p:nvSpPr>
          <p:cNvPr id="12" name="11 CuadroTexto"/>
          <p:cNvSpPr txBox="1"/>
          <p:nvPr/>
        </p:nvSpPr>
        <p:spPr>
          <a:xfrm>
            <a:off x="7750042" y="2324393"/>
            <a:ext cx="1214446" cy="461665"/>
          </a:xfrm>
          <a:prstGeom prst="rect">
            <a:avLst/>
          </a:prstGeom>
          <a:solidFill>
            <a:schemeClr val="bg1"/>
          </a:solidFill>
        </p:spPr>
        <p:txBody>
          <a:bodyPr wrap="square" rtlCol="0">
            <a:spAutoFit/>
          </a:bodyPr>
          <a:lstStyle/>
          <a:p>
            <a:pPr algn="ctr"/>
            <a:r>
              <a:rPr lang="es-MX" sz="1200" b="1" dirty="0" smtClean="0">
                <a:solidFill>
                  <a:srgbClr val="C00000"/>
                </a:solidFill>
              </a:rPr>
              <a:t>Margen de Intermediación</a:t>
            </a:r>
            <a:endParaRPr lang="es-MX" sz="1200" b="1" dirty="0">
              <a:solidFill>
                <a:srgbClr val="C00000"/>
              </a:solidFill>
            </a:endParaRPr>
          </a:p>
        </p:txBody>
      </p:sp>
      <p:sp>
        <p:nvSpPr>
          <p:cNvPr id="14" name="13 CuadroTexto"/>
          <p:cNvSpPr txBox="1"/>
          <p:nvPr/>
        </p:nvSpPr>
        <p:spPr>
          <a:xfrm>
            <a:off x="1285473" y="1739302"/>
            <a:ext cx="934871" cy="261610"/>
          </a:xfrm>
          <a:prstGeom prst="rect">
            <a:avLst/>
          </a:prstGeom>
          <a:solidFill>
            <a:schemeClr val="bg1"/>
          </a:solidFill>
        </p:spPr>
        <p:txBody>
          <a:bodyPr wrap="none" rtlCol="0">
            <a:spAutoFit/>
          </a:bodyPr>
          <a:lstStyle/>
          <a:p>
            <a:r>
              <a:rPr lang="es-MX" sz="1100" b="1" dirty="0" smtClean="0"/>
              <a:t>COSTO ($ )</a:t>
            </a:r>
            <a:endParaRPr lang="es-MX" sz="1100" b="1" dirty="0"/>
          </a:p>
        </p:txBody>
      </p:sp>
      <p:sp>
        <p:nvSpPr>
          <p:cNvPr id="16" name="15 CuadroTexto"/>
          <p:cNvSpPr txBox="1"/>
          <p:nvPr/>
        </p:nvSpPr>
        <p:spPr>
          <a:xfrm>
            <a:off x="1578894" y="4005064"/>
            <a:ext cx="256802" cy="246221"/>
          </a:xfrm>
          <a:prstGeom prst="rect">
            <a:avLst/>
          </a:prstGeom>
          <a:solidFill>
            <a:schemeClr val="bg1"/>
          </a:solidFill>
        </p:spPr>
        <p:txBody>
          <a:bodyPr wrap="none" rtlCol="0">
            <a:spAutoFit/>
          </a:bodyPr>
          <a:lstStyle/>
          <a:p>
            <a:r>
              <a:rPr lang="es-MX" sz="1000" b="1" dirty="0" smtClean="0">
                <a:solidFill>
                  <a:srgbClr val="0000CC"/>
                </a:solidFill>
              </a:rPr>
              <a:t>5</a:t>
            </a:r>
            <a:endParaRPr lang="es-MX" sz="1000" b="1" dirty="0">
              <a:solidFill>
                <a:srgbClr val="0000CC"/>
              </a:solidFill>
            </a:endParaRPr>
          </a:p>
        </p:txBody>
      </p:sp>
      <p:sp>
        <p:nvSpPr>
          <p:cNvPr id="17" name="16 CuadroTexto"/>
          <p:cNvSpPr txBox="1"/>
          <p:nvPr/>
        </p:nvSpPr>
        <p:spPr>
          <a:xfrm>
            <a:off x="3935563" y="6080959"/>
            <a:ext cx="2194832" cy="276999"/>
          </a:xfrm>
          <a:prstGeom prst="rect">
            <a:avLst/>
          </a:prstGeom>
          <a:solidFill>
            <a:schemeClr val="bg1"/>
          </a:solidFill>
        </p:spPr>
        <p:txBody>
          <a:bodyPr wrap="none" rtlCol="0">
            <a:spAutoFit/>
          </a:bodyPr>
          <a:lstStyle/>
          <a:p>
            <a:r>
              <a:rPr lang="es-MX" sz="1200" b="1" dirty="0" smtClean="0"/>
              <a:t>TAMAÑO DEL CRÉDITO  ($)</a:t>
            </a:r>
            <a:endParaRPr lang="es-MX" sz="1200" b="1" dirty="0"/>
          </a:p>
        </p:txBody>
      </p:sp>
      <p:sp>
        <p:nvSpPr>
          <p:cNvPr id="20" name="19 Triángulo rectángulo"/>
          <p:cNvSpPr/>
          <p:nvPr/>
        </p:nvSpPr>
        <p:spPr bwMode="auto">
          <a:xfrm rot="5400000">
            <a:off x="2635144" y="3420973"/>
            <a:ext cx="1428761" cy="2873576"/>
          </a:xfrm>
          <a:prstGeom prst="rtTriangle">
            <a:avLst/>
          </a:prstGeom>
          <a:solidFill>
            <a:srgbClr val="FFFFCC">
              <a:alpha val="50000"/>
            </a:srgb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Unicode MS" pitchFamily="34" charset="-128"/>
            </a:endParaRPr>
          </a:p>
        </p:txBody>
      </p:sp>
      <p:sp>
        <p:nvSpPr>
          <p:cNvPr id="10" name="9 CuadroTexto"/>
          <p:cNvSpPr txBox="1"/>
          <p:nvPr/>
        </p:nvSpPr>
        <p:spPr>
          <a:xfrm>
            <a:off x="2112189" y="4143380"/>
            <a:ext cx="1031051" cy="369332"/>
          </a:xfrm>
          <a:prstGeom prst="rect">
            <a:avLst/>
          </a:prstGeom>
          <a:noFill/>
        </p:spPr>
        <p:txBody>
          <a:bodyPr wrap="none" rtlCol="0">
            <a:spAutoFit/>
          </a:bodyPr>
          <a:lstStyle/>
          <a:p>
            <a:r>
              <a:rPr lang="es-MX" b="1" dirty="0" smtClean="0">
                <a:solidFill>
                  <a:srgbClr val="003366"/>
                </a:solidFill>
              </a:rPr>
              <a:t>SIEBAN</a:t>
            </a:r>
            <a:endParaRPr lang="es-MX" b="1" dirty="0">
              <a:solidFill>
                <a:srgbClr val="003366"/>
              </a:solidFill>
            </a:endParaRPr>
          </a:p>
        </p:txBody>
      </p:sp>
      <p:sp>
        <p:nvSpPr>
          <p:cNvPr id="21" name="20 Triángulo rectángulo"/>
          <p:cNvSpPr/>
          <p:nvPr/>
        </p:nvSpPr>
        <p:spPr bwMode="auto">
          <a:xfrm rot="16200000">
            <a:off x="2630232" y="3416061"/>
            <a:ext cx="1428761" cy="2873576"/>
          </a:xfrm>
          <a:prstGeom prst="rtTriangle">
            <a:avLst/>
          </a:prstGeom>
          <a:solidFill>
            <a:srgbClr val="CCFFCC">
              <a:alpha val="50000"/>
            </a:srgb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Unicode MS" pitchFamily="34" charset="-128"/>
            </a:endParaRPr>
          </a:p>
        </p:txBody>
      </p:sp>
      <p:sp>
        <p:nvSpPr>
          <p:cNvPr id="22" name="21 CuadroTexto"/>
          <p:cNvSpPr txBox="1"/>
          <p:nvPr/>
        </p:nvSpPr>
        <p:spPr>
          <a:xfrm>
            <a:off x="3143240" y="4929198"/>
            <a:ext cx="1571636" cy="646331"/>
          </a:xfrm>
          <a:prstGeom prst="rect">
            <a:avLst/>
          </a:prstGeom>
          <a:noFill/>
        </p:spPr>
        <p:txBody>
          <a:bodyPr wrap="square" rtlCol="0">
            <a:spAutoFit/>
          </a:bodyPr>
          <a:lstStyle/>
          <a:p>
            <a:pPr algn="ctr"/>
            <a:r>
              <a:rPr lang="es-MX" sz="1200" b="1" dirty="0" smtClean="0"/>
              <a:t>INGRESO POR MARGEN DE INTERMEDIACIÓN</a:t>
            </a:r>
            <a:endParaRPr lang="es-MX" sz="1200" b="1" dirty="0"/>
          </a:p>
        </p:txBody>
      </p:sp>
      <p:cxnSp>
        <p:nvCxnSpPr>
          <p:cNvPr id="24" name="23 Conector recto"/>
          <p:cNvCxnSpPr>
            <a:stCxn id="21" idx="4"/>
          </p:cNvCxnSpPr>
          <p:nvPr/>
        </p:nvCxnSpPr>
        <p:spPr bwMode="auto">
          <a:xfrm flipH="1">
            <a:off x="1931408" y="4138468"/>
            <a:ext cx="2849993" cy="1433671"/>
          </a:xfrm>
          <a:prstGeom prst="line">
            <a:avLst/>
          </a:prstGeom>
          <a:noFill/>
          <a:ln w="22225" cap="flat" cmpd="sng" algn="ctr">
            <a:solidFill>
              <a:srgbClr val="FF0000"/>
            </a:solidFill>
            <a:prstDash val="solid"/>
            <a:round/>
            <a:headEnd type="none" w="med" len="med"/>
            <a:tailEnd type="none" w="med" len="med"/>
          </a:ln>
          <a:effectLst/>
        </p:spPr>
      </p:cxnSp>
      <p:sp>
        <p:nvSpPr>
          <p:cNvPr id="27" name="26 CuadroTexto"/>
          <p:cNvSpPr txBox="1"/>
          <p:nvPr/>
        </p:nvSpPr>
        <p:spPr>
          <a:xfrm rot="20021172">
            <a:off x="2045297" y="4500021"/>
            <a:ext cx="1500198" cy="553998"/>
          </a:xfrm>
          <a:prstGeom prst="rect">
            <a:avLst/>
          </a:prstGeom>
          <a:noFill/>
        </p:spPr>
        <p:txBody>
          <a:bodyPr wrap="square" rtlCol="0">
            <a:spAutoFit/>
          </a:bodyPr>
          <a:lstStyle/>
          <a:p>
            <a:pPr algn="ctr"/>
            <a:r>
              <a:rPr lang="es-MX" sz="1000" b="1" dirty="0" smtClean="0">
                <a:solidFill>
                  <a:srgbClr val="003366"/>
                </a:solidFill>
              </a:rPr>
              <a:t>CUOTA ADICIONAL AL MARGEN DE INTERMEDIACIÓN</a:t>
            </a:r>
            <a:endParaRPr lang="es-MX" sz="1000" b="1" dirty="0">
              <a:solidFill>
                <a:srgbClr val="003366"/>
              </a:solidFill>
            </a:endParaRPr>
          </a:p>
        </p:txBody>
      </p:sp>
      <p:sp>
        <p:nvSpPr>
          <p:cNvPr id="28" name="27 CuadroTexto"/>
          <p:cNvSpPr txBox="1"/>
          <p:nvPr/>
        </p:nvSpPr>
        <p:spPr>
          <a:xfrm>
            <a:off x="8072462" y="2697570"/>
            <a:ext cx="428628" cy="261610"/>
          </a:xfrm>
          <a:prstGeom prst="rect">
            <a:avLst/>
          </a:prstGeom>
          <a:solidFill>
            <a:schemeClr val="bg1"/>
          </a:solidFill>
        </p:spPr>
        <p:txBody>
          <a:bodyPr wrap="square" rtlCol="0">
            <a:spAutoFit/>
          </a:bodyPr>
          <a:lstStyle/>
          <a:p>
            <a:pPr algn="ctr"/>
            <a:r>
              <a:rPr lang="es-MX" sz="1100" b="1" dirty="0" smtClean="0">
                <a:solidFill>
                  <a:srgbClr val="C00000"/>
                </a:solidFill>
              </a:rPr>
              <a:t>5%</a:t>
            </a:r>
            <a:endParaRPr lang="es-MX" sz="1100" b="1" dirty="0">
              <a:solidFill>
                <a:srgbClr val="C00000"/>
              </a:solidFill>
            </a:endParaRPr>
          </a:p>
        </p:txBody>
      </p:sp>
      <p:sp>
        <p:nvSpPr>
          <p:cNvPr id="29" name="28 CuadroTexto"/>
          <p:cNvSpPr txBox="1"/>
          <p:nvPr/>
        </p:nvSpPr>
        <p:spPr>
          <a:xfrm>
            <a:off x="2315480" y="5733256"/>
            <a:ext cx="328936" cy="246221"/>
          </a:xfrm>
          <a:prstGeom prst="rect">
            <a:avLst/>
          </a:prstGeom>
          <a:noFill/>
        </p:spPr>
        <p:txBody>
          <a:bodyPr wrap="none" rtlCol="0">
            <a:spAutoFit/>
          </a:bodyPr>
          <a:lstStyle/>
          <a:p>
            <a:r>
              <a:rPr lang="es-MX" sz="1000" b="1" dirty="0" smtClean="0"/>
              <a:t>60</a:t>
            </a:r>
            <a:endParaRPr lang="es-MX" sz="1000" b="1" dirty="0"/>
          </a:p>
        </p:txBody>
      </p:sp>
      <p:sp>
        <p:nvSpPr>
          <p:cNvPr id="30" name="29 CuadroTexto"/>
          <p:cNvSpPr txBox="1"/>
          <p:nvPr/>
        </p:nvSpPr>
        <p:spPr>
          <a:xfrm>
            <a:off x="2896816" y="5733256"/>
            <a:ext cx="328936" cy="246221"/>
          </a:xfrm>
          <a:prstGeom prst="rect">
            <a:avLst/>
          </a:prstGeom>
          <a:noFill/>
        </p:spPr>
        <p:txBody>
          <a:bodyPr wrap="none" rtlCol="0">
            <a:spAutoFit/>
          </a:bodyPr>
          <a:lstStyle/>
          <a:p>
            <a:r>
              <a:rPr lang="es-MX" sz="1000" b="1" dirty="0" smtClean="0"/>
              <a:t>70</a:t>
            </a:r>
            <a:endParaRPr lang="es-MX" sz="1000" b="1" dirty="0"/>
          </a:p>
        </p:txBody>
      </p:sp>
      <p:sp>
        <p:nvSpPr>
          <p:cNvPr id="31" name="30 CuadroTexto"/>
          <p:cNvSpPr txBox="1"/>
          <p:nvPr/>
        </p:nvSpPr>
        <p:spPr>
          <a:xfrm>
            <a:off x="3470934" y="5733256"/>
            <a:ext cx="328936" cy="246221"/>
          </a:xfrm>
          <a:prstGeom prst="rect">
            <a:avLst/>
          </a:prstGeom>
          <a:noFill/>
        </p:spPr>
        <p:txBody>
          <a:bodyPr wrap="none" rtlCol="0">
            <a:spAutoFit/>
          </a:bodyPr>
          <a:lstStyle/>
          <a:p>
            <a:r>
              <a:rPr lang="es-MX" sz="1000" b="1" dirty="0" smtClean="0"/>
              <a:t>80</a:t>
            </a:r>
            <a:endParaRPr lang="es-MX" sz="1000" b="1" dirty="0"/>
          </a:p>
        </p:txBody>
      </p:sp>
      <p:sp>
        <p:nvSpPr>
          <p:cNvPr id="32" name="31 CuadroTexto"/>
          <p:cNvSpPr txBox="1"/>
          <p:nvPr/>
        </p:nvSpPr>
        <p:spPr>
          <a:xfrm>
            <a:off x="4038582" y="5733459"/>
            <a:ext cx="328936" cy="246221"/>
          </a:xfrm>
          <a:prstGeom prst="rect">
            <a:avLst/>
          </a:prstGeom>
          <a:noFill/>
        </p:spPr>
        <p:txBody>
          <a:bodyPr wrap="none" rtlCol="0">
            <a:spAutoFit/>
          </a:bodyPr>
          <a:lstStyle/>
          <a:p>
            <a:r>
              <a:rPr lang="es-MX" sz="1000" b="1" dirty="0" smtClean="0"/>
              <a:t>90</a:t>
            </a:r>
            <a:endParaRPr lang="es-MX" sz="1000" b="1" dirty="0"/>
          </a:p>
        </p:txBody>
      </p:sp>
      <p:sp>
        <p:nvSpPr>
          <p:cNvPr id="33" name="32 CuadroTexto"/>
          <p:cNvSpPr txBox="1"/>
          <p:nvPr/>
        </p:nvSpPr>
        <p:spPr>
          <a:xfrm>
            <a:off x="4580590" y="5733256"/>
            <a:ext cx="401072" cy="246221"/>
          </a:xfrm>
          <a:prstGeom prst="rect">
            <a:avLst/>
          </a:prstGeom>
          <a:noFill/>
        </p:spPr>
        <p:txBody>
          <a:bodyPr wrap="none" rtlCol="0">
            <a:spAutoFit/>
          </a:bodyPr>
          <a:lstStyle/>
          <a:p>
            <a:r>
              <a:rPr lang="es-MX" sz="1000" b="1" dirty="0" smtClean="0"/>
              <a:t>100</a:t>
            </a:r>
            <a:endParaRPr lang="es-MX" sz="1000" b="1" dirty="0"/>
          </a:p>
        </p:txBody>
      </p:sp>
      <p:sp>
        <p:nvSpPr>
          <p:cNvPr id="34" name="33 CuadroTexto"/>
          <p:cNvSpPr txBox="1"/>
          <p:nvPr/>
        </p:nvSpPr>
        <p:spPr>
          <a:xfrm>
            <a:off x="5151396" y="5733256"/>
            <a:ext cx="401072" cy="246221"/>
          </a:xfrm>
          <a:prstGeom prst="rect">
            <a:avLst/>
          </a:prstGeom>
          <a:noFill/>
        </p:spPr>
        <p:txBody>
          <a:bodyPr wrap="none" rtlCol="0">
            <a:spAutoFit/>
          </a:bodyPr>
          <a:lstStyle/>
          <a:p>
            <a:r>
              <a:rPr lang="es-MX" sz="1000" b="1" dirty="0" smtClean="0"/>
              <a:t>110</a:t>
            </a:r>
            <a:endParaRPr lang="es-MX" sz="1000" b="1" dirty="0"/>
          </a:p>
        </p:txBody>
      </p:sp>
      <p:sp>
        <p:nvSpPr>
          <p:cNvPr id="35" name="34 CuadroTexto"/>
          <p:cNvSpPr txBox="1"/>
          <p:nvPr/>
        </p:nvSpPr>
        <p:spPr>
          <a:xfrm>
            <a:off x="5722900" y="5733256"/>
            <a:ext cx="401072" cy="246221"/>
          </a:xfrm>
          <a:prstGeom prst="rect">
            <a:avLst/>
          </a:prstGeom>
          <a:noFill/>
        </p:spPr>
        <p:txBody>
          <a:bodyPr wrap="none" rtlCol="0">
            <a:spAutoFit/>
          </a:bodyPr>
          <a:lstStyle/>
          <a:p>
            <a:r>
              <a:rPr lang="es-MX" sz="1000" b="1" dirty="0" smtClean="0"/>
              <a:t>120</a:t>
            </a:r>
            <a:endParaRPr lang="es-MX" sz="1000" b="1" dirty="0"/>
          </a:p>
        </p:txBody>
      </p:sp>
      <p:sp>
        <p:nvSpPr>
          <p:cNvPr id="36" name="35 CuadroTexto"/>
          <p:cNvSpPr txBox="1"/>
          <p:nvPr/>
        </p:nvSpPr>
        <p:spPr>
          <a:xfrm>
            <a:off x="6294404" y="5733256"/>
            <a:ext cx="401072" cy="246221"/>
          </a:xfrm>
          <a:prstGeom prst="rect">
            <a:avLst/>
          </a:prstGeom>
          <a:noFill/>
        </p:spPr>
        <p:txBody>
          <a:bodyPr wrap="none" rtlCol="0">
            <a:spAutoFit/>
          </a:bodyPr>
          <a:lstStyle/>
          <a:p>
            <a:r>
              <a:rPr lang="es-MX" sz="1000" b="1" dirty="0" smtClean="0"/>
              <a:t>130</a:t>
            </a:r>
            <a:endParaRPr lang="es-MX" sz="1000" b="1" dirty="0"/>
          </a:p>
        </p:txBody>
      </p:sp>
      <p:sp>
        <p:nvSpPr>
          <p:cNvPr id="37" name="36 CuadroTexto"/>
          <p:cNvSpPr txBox="1"/>
          <p:nvPr/>
        </p:nvSpPr>
        <p:spPr>
          <a:xfrm>
            <a:off x="6875740" y="5733256"/>
            <a:ext cx="401072" cy="246221"/>
          </a:xfrm>
          <a:prstGeom prst="rect">
            <a:avLst/>
          </a:prstGeom>
          <a:noFill/>
        </p:spPr>
        <p:txBody>
          <a:bodyPr wrap="none" rtlCol="0">
            <a:spAutoFit/>
          </a:bodyPr>
          <a:lstStyle/>
          <a:p>
            <a:r>
              <a:rPr lang="es-MX" sz="1000" b="1" dirty="0" smtClean="0"/>
              <a:t>140</a:t>
            </a:r>
            <a:endParaRPr lang="es-MX" sz="1000" b="1" dirty="0"/>
          </a:p>
        </p:txBody>
      </p:sp>
      <p:sp>
        <p:nvSpPr>
          <p:cNvPr id="38" name="37 CuadroTexto"/>
          <p:cNvSpPr txBox="1"/>
          <p:nvPr/>
        </p:nvSpPr>
        <p:spPr>
          <a:xfrm>
            <a:off x="7457076" y="5733256"/>
            <a:ext cx="401072" cy="246221"/>
          </a:xfrm>
          <a:prstGeom prst="rect">
            <a:avLst/>
          </a:prstGeom>
          <a:noFill/>
        </p:spPr>
        <p:txBody>
          <a:bodyPr wrap="none" rtlCol="0">
            <a:spAutoFit/>
          </a:bodyPr>
          <a:lstStyle/>
          <a:p>
            <a:r>
              <a:rPr lang="es-MX" sz="1000" b="1" dirty="0" smtClean="0"/>
              <a:t>150</a:t>
            </a:r>
            <a:endParaRPr lang="es-MX" sz="1000" b="1" dirty="0"/>
          </a:p>
        </p:txBody>
      </p:sp>
      <p:sp>
        <p:nvSpPr>
          <p:cNvPr id="39" name="38 CuadroTexto"/>
          <p:cNvSpPr txBox="1"/>
          <p:nvPr/>
        </p:nvSpPr>
        <p:spPr>
          <a:xfrm>
            <a:off x="2007450" y="5740677"/>
            <a:ext cx="256802" cy="246221"/>
          </a:xfrm>
          <a:prstGeom prst="rect">
            <a:avLst/>
          </a:prstGeom>
          <a:noFill/>
        </p:spPr>
        <p:txBody>
          <a:bodyPr wrap="none" rtlCol="0">
            <a:spAutoFit/>
          </a:bodyPr>
          <a:lstStyle/>
          <a:p>
            <a:r>
              <a:rPr lang="es-MX" sz="1000" b="1" dirty="0" smtClean="0"/>
              <a:t>5</a:t>
            </a:r>
            <a:endParaRPr lang="es-MX" sz="1000" b="1" dirty="0"/>
          </a:p>
        </p:txBody>
      </p:sp>
      <p:sp>
        <p:nvSpPr>
          <p:cNvPr id="40" name="39 Rectángulo"/>
          <p:cNvSpPr/>
          <p:nvPr/>
        </p:nvSpPr>
        <p:spPr bwMode="auto">
          <a:xfrm>
            <a:off x="1918962" y="4143380"/>
            <a:ext cx="214314" cy="142876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Unicode MS" pitchFamily="34" charset="-128"/>
            </a:endParaRPr>
          </a:p>
        </p:txBody>
      </p:sp>
      <p:sp>
        <p:nvSpPr>
          <p:cNvPr id="41" name="Rectangle 3"/>
          <p:cNvSpPr txBox="1">
            <a:spLocks noChangeArrowheads="1"/>
          </p:cNvSpPr>
          <p:nvPr/>
        </p:nvSpPr>
        <p:spPr bwMode="auto">
          <a:xfrm>
            <a:off x="148843" y="780058"/>
            <a:ext cx="8869363" cy="9207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1" indent="0" algn="ctr" defTabSz="914400" rtl="0" eaLnBrk="1" fontAlgn="base" latinLnBrk="0" hangingPunct="1">
              <a:lnSpc>
                <a:spcPct val="90000"/>
              </a:lnSpc>
              <a:spcBef>
                <a:spcPct val="50000"/>
              </a:spcBef>
              <a:spcAft>
                <a:spcPct val="0"/>
              </a:spcAft>
              <a:buClr>
                <a:srgbClr val="FF3300"/>
              </a:buClr>
              <a:buSzTx/>
              <a:buFontTx/>
              <a:buNone/>
              <a:tabLst/>
              <a:defRPr/>
            </a:pPr>
            <a:r>
              <a:rPr kumimoji="0" lang="es-MX" sz="1600" b="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rPr>
              <a:t>  </a:t>
            </a:r>
            <a:r>
              <a:rPr kumimoji="0" lang="es-MX" sz="1600" b="1"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Arial" pitchFamily="34" charset="0"/>
                <a:cs typeface="Arial" pitchFamily="34" charset="0"/>
              </a:rPr>
              <a:t>Cómo inducir  el crédito al Pequeño Productor por Intermediarios Bancarios Privados (IBP). Sistema de Estímulos a la Banca para Créditos Pequeños (SIEBAN)</a:t>
            </a:r>
            <a:br>
              <a:rPr kumimoji="0" lang="es-MX" sz="1600" b="1"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Arial" pitchFamily="34" charset="0"/>
                <a:cs typeface="Arial" pitchFamily="34" charset="0"/>
              </a:rPr>
            </a:br>
            <a:endParaRPr kumimoji="0" lang="es-ES" sz="1600" b="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cs typeface="Arial" pitchFamily="34" charset="0"/>
            </a:endParaRPr>
          </a:p>
        </p:txBody>
      </p:sp>
    </p:spTree>
    <p:extLst>
      <p:ext uri="{BB962C8B-B14F-4D97-AF65-F5344CB8AC3E}">
        <p14:creationId xmlns:p14="http://schemas.microsoft.com/office/powerpoint/2010/main" val="33705500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ChangeArrowheads="1"/>
          </p:cNvSpPr>
          <p:nvPr/>
        </p:nvSpPr>
        <p:spPr bwMode="auto">
          <a:xfrm>
            <a:off x="1343025" y="1109663"/>
            <a:ext cx="9144000" cy="0"/>
          </a:xfrm>
          <a:prstGeom prst="rect">
            <a:avLst/>
          </a:prstGeom>
          <a:noFill/>
          <a:ln w="9525">
            <a:noFill/>
            <a:miter lim="800000"/>
            <a:headEnd/>
            <a:tailEnd/>
          </a:ln>
        </p:spPr>
        <p:txBody>
          <a:bodyPr>
            <a:spAutoFit/>
          </a:bodyPr>
          <a:lstStyle/>
          <a:p>
            <a:endParaRPr lang="es-MX"/>
          </a:p>
        </p:txBody>
      </p:sp>
      <p:graphicFrame>
        <p:nvGraphicFramePr>
          <p:cNvPr id="7170" name="Object 5"/>
          <p:cNvGraphicFramePr>
            <a:graphicFrameLocks noChangeAspect="1"/>
          </p:cNvGraphicFramePr>
          <p:nvPr/>
        </p:nvGraphicFramePr>
        <p:xfrm>
          <a:off x="376238" y="963613"/>
          <a:ext cx="8266112" cy="5586412"/>
        </p:xfrm>
        <a:graphic>
          <a:graphicData uri="http://schemas.openxmlformats.org/presentationml/2006/ole">
            <mc:AlternateContent xmlns:mc="http://schemas.openxmlformats.org/markup-compatibility/2006">
              <mc:Choice xmlns:v="urn:schemas-microsoft-com:vml" Requires="v">
                <p:oleObj spid="_x0000_s3101" name="Gráfico" r:id="rId3" imgW="5776068" imgH="3893748" progId="MSGraph.Chart.8">
                  <p:embed followColorScheme="full"/>
                </p:oleObj>
              </mc:Choice>
              <mc:Fallback>
                <p:oleObj name="Gráfico" r:id="rId3" imgW="5776068" imgH="3893748" progId="MSGraph.Chart.8">
                  <p:embed followColorScheme="full"/>
                  <p:pic>
                    <p:nvPicPr>
                      <p:cNvPr id="0" name=""/>
                      <p:cNvPicPr>
                        <a:picLocks noChangeAspect="1" noChangeArrowheads="1"/>
                      </p:cNvPicPr>
                      <p:nvPr/>
                    </p:nvPicPr>
                    <p:blipFill>
                      <a:blip r:embed="rId4"/>
                      <a:srcRect/>
                      <a:stretch>
                        <a:fillRect/>
                      </a:stretch>
                    </p:blipFill>
                    <p:spPr bwMode="auto">
                      <a:xfrm>
                        <a:off x="376238" y="963613"/>
                        <a:ext cx="8266112" cy="5586412"/>
                      </a:xfrm>
                      <a:prstGeom prst="rect">
                        <a:avLst/>
                      </a:prstGeom>
                      <a:noFill/>
                      <a:extLst>
                        <a:ext uri="{909E8E84-426E-40DD-AFC4-6F175D3DCCD1}">
                          <a14:hiddenFill xmlns:a14="http://schemas.microsoft.com/office/drawing/2010/main">
                            <a:solidFill>
                              <a:schemeClr val="accent1"/>
                            </a:solidFill>
                          </a14:hiddenFill>
                        </a:ext>
                      </a:extLst>
                    </p:spPr>
                  </p:pic>
                </p:oleObj>
              </mc:Fallback>
            </mc:AlternateContent>
          </a:graphicData>
        </a:graphic>
      </p:graphicFrame>
      <p:sp>
        <p:nvSpPr>
          <p:cNvPr id="7173" name="Rectangle 7"/>
          <p:cNvSpPr>
            <a:spLocks noChangeArrowheads="1"/>
          </p:cNvSpPr>
          <p:nvPr/>
        </p:nvSpPr>
        <p:spPr bwMode="auto">
          <a:xfrm>
            <a:off x="7380312" y="731838"/>
            <a:ext cx="1219200" cy="304800"/>
          </a:xfrm>
          <a:prstGeom prst="rect">
            <a:avLst/>
          </a:prstGeom>
          <a:noFill/>
          <a:ln w="9525">
            <a:noFill/>
            <a:miter lim="800000"/>
            <a:headEnd/>
            <a:tailEnd/>
          </a:ln>
        </p:spPr>
        <p:txBody>
          <a:bodyPr lIns="92075" tIns="46038" rIns="92075" bIns="46038" anchor="b"/>
          <a:lstStyle/>
          <a:p>
            <a:pPr algn="r"/>
            <a:r>
              <a:rPr lang="es-MX" sz="1800" dirty="0">
                <a:effectLst>
                  <a:outerShdw blurRad="38100" dist="38100" dir="2700000" algn="tl">
                    <a:srgbClr val="000000">
                      <a:alpha val="43137"/>
                    </a:srgbClr>
                  </a:outerShdw>
                </a:effectLst>
                <a:latin typeface="CG Omega" pitchFamily="34" charset="0"/>
              </a:rPr>
              <a:t>Anexo 7A</a:t>
            </a:r>
            <a:endParaRPr lang="es-ES_tradnl" sz="1800" dirty="0">
              <a:effectLst>
                <a:outerShdw blurRad="38100" dist="38100" dir="2700000" algn="tl">
                  <a:srgbClr val="000000">
                    <a:alpha val="43137"/>
                  </a:srgbClr>
                </a:outerShdw>
              </a:effectLst>
              <a:latin typeface="CG Omega" pitchFamily="34" charset="0"/>
            </a:endParaRPr>
          </a:p>
        </p:txBody>
      </p:sp>
    </p:spTree>
    <p:extLst>
      <p:ext uri="{BB962C8B-B14F-4D97-AF65-F5344CB8AC3E}">
        <p14:creationId xmlns:p14="http://schemas.microsoft.com/office/powerpoint/2010/main" val="105111520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NOaT106GdUKg8AVO3QxNC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o8naWDkHyk6GEDiI.g1IH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k_iWA07PlEuZI4U1jqisV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0X51tSlHUUe4cKGeTzwDS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4DOW9_xurUORLwCxdyS9P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9RjhQh4MgUueIInzmxxO1g"/>
</p:tagLst>
</file>

<file path=ppt/theme/theme1.xml><?xml version="1.0" encoding="utf-8"?>
<a:theme xmlns:a="http://schemas.openxmlformats.org/drawingml/2006/main" name="12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a:themeElements>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50800"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tx1"/>
            </a:solidFill>
            <a:effectLst/>
            <a:latin typeface="Arial Unicode MS" pitchFamily="34" charset="-128"/>
          </a:defRPr>
        </a:defPPr>
      </a:lstStyle>
    </a:spDef>
    <a:lnDef>
      <a:spPr bwMode="auto">
        <a:xfrm>
          <a:off x="0" y="0"/>
          <a:ext cx="1" cy="1"/>
        </a:xfrm>
        <a:custGeom>
          <a:avLst/>
          <a:gdLst/>
          <a:ahLst/>
          <a:cxnLst/>
          <a:rect l="0" t="0" r="0" b="0"/>
          <a:pathLst/>
        </a:custGeom>
        <a:noFill/>
        <a:ln w="50800" cap="flat" cmpd="sng" algn="ctr">
          <a:solidFill>
            <a:schemeClr val="hlink"/>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1800" b="0" i="0" u="none" strike="noStrike" cap="none" normalizeH="0" baseline="0" smtClean="0">
            <a:ln>
              <a:noFill/>
            </a:ln>
            <a:solidFill>
              <a:schemeClr val="tx1"/>
            </a:solidFill>
            <a:effectLst/>
            <a:latin typeface="Arial Unicode MS" pitchFamily="34" charset="-128"/>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989</TotalTime>
  <Words>1024</Words>
  <Application>Microsoft Office PowerPoint</Application>
  <PresentationFormat>Presentación en pantalla (4:3)</PresentationFormat>
  <Paragraphs>187</Paragraphs>
  <Slides>19</Slides>
  <Notes>5</Notes>
  <HiddenSlides>0</HiddenSlides>
  <MMClips>0</MMClips>
  <ScaleCrop>false</ScaleCrop>
  <HeadingPairs>
    <vt:vector size="8" baseType="variant">
      <vt:variant>
        <vt:lpstr>Fuentes usadas</vt:lpstr>
      </vt:variant>
      <vt:variant>
        <vt:i4>11</vt:i4>
      </vt:variant>
      <vt:variant>
        <vt:lpstr>Tema</vt:lpstr>
      </vt:variant>
      <vt:variant>
        <vt:i4>2</vt:i4>
      </vt:variant>
      <vt:variant>
        <vt:lpstr>Servidores OLE incrustados</vt:lpstr>
      </vt:variant>
      <vt:variant>
        <vt:i4>1</vt:i4>
      </vt:variant>
      <vt:variant>
        <vt:lpstr>Títulos de diapositiva</vt:lpstr>
      </vt:variant>
      <vt:variant>
        <vt:i4>19</vt:i4>
      </vt:variant>
    </vt:vector>
  </HeadingPairs>
  <TitlesOfParts>
    <vt:vector size="33" baseType="lpstr">
      <vt:lpstr>Arial Unicode MS</vt:lpstr>
      <vt:lpstr>MS PGothic</vt:lpstr>
      <vt:lpstr>MS PGothic</vt:lpstr>
      <vt:lpstr>Arial</vt:lpstr>
      <vt:lpstr>Arial Black</vt:lpstr>
      <vt:lpstr>Calibri</vt:lpstr>
      <vt:lpstr>CG Omega</vt:lpstr>
      <vt:lpstr>Comic Sans MS</vt:lpstr>
      <vt:lpstr>Corbel</vt:lpstr>
      <vt:lpstr>Times New Roman</vt:lpstr>
      <vt:lpstr>Trajan Pro</vt:lpstr>
      <vt:lpstr>12_Tema de Office</vt:lpstr>
      <vt:lpstr>default</vt:lpstr>
      <vt:lpstr>Gráfico</vt:lpstr>
      <vt:lpstr>Presentación de PowerPoint</vt:lpstr>
      <vt:lpstr>Introducción</vt:lpstr>
      <vt:lpstr>Presentación de PowerPoint</vt:lpstr>
      <vt:lpstr>Presentación de PowerPoint</vt:lpstr>
      <vt:lpstr> 1.-CONOCIMIENTO SECTORIAL=PROYECTO DE INVERSION VIABLE PROYECTO DE INVERSIÓN + FINANCIAMIENTO=OPORTUNIDAD PARA DESARROLLO.  2.-FINANCIAMIENTO = CONTAR CON: CAPITAL Y/O CREDITO  CUANDO DECISIÓN DE INVERSIÓN ES POSITIVA.  3.-ES POSITIVA CUANDO VALOR FUTURO(VF) MAYOR A COSTO DE OPORTUNIDAD O USO ALTERNO EN EL MERCADO(VM) VF=K(1+r)n  En donde  K es el dinero a valor del año cero y n el numero de años y r es la tasa de rendimiento o interés esperado que a su vez es una función directa del rendimiento (i) mas el riesgo(g) mas los costos de la transacción(ct);  r=f(i+g+ct+a)</vt:lpstr>
      <vt:lpstr>ANTECEDENTE EXPERIENCIA PREVIA CON CRÉDITO</vt:lpstr>
      <vt:lpstr> Cómo dar acceso al crédito a los pequeños productores : Empresas Parafinancieras en FIRA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Panel 3: Fondos de Capital públicos y de organismos internacionales con impacto en el desarrollo.</dc:title>
  <dc:creator>F. Javier Delgado Mendoza</dc:creator>
  <cp:lastModifiedBy>Carmen Gonzalez Lucio</cp:lastModifiedBy>
  <cp:revision>31</cp:revision>
  <cp:lastPrinted>2013-12-04T18:13:42Z</cp:lastPrinted>
  <dcterms:created xsi:type="dcterms:W3CDTF">2013-12-04T01:15:36Z</dcterms:created>
  <dcterms:modified xsi:type="dcterms:W3CDTF">2013-12-04T18:15:07Z</dcterms:modified>
</cp:coreProperties>
</file>